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65" r:id="rId1"/>
  </p:sldMasterIdLst>
  <p:sldIdLst>
    <p:sldId id="256" r:id="rId2"/>
    <p:sldId id="283" r:id="rId3"/>
    <p:sldId id="345" r:id="rId4"/>
    <p:sldId id="347" r:id="rId5"/>
    <p:sldId id="576" r:id="rId6"/>
    <p:sldId id="350" r:id="rId7"/>
    <p:sldId id="577" r:id="rId8"/>
    <p:sldId id="384" r:id="rId9"/>
    <p:sldId id="505" r:id="rId10"/>
    <p:sldId id="587" r:id="rId11"/>
    <p:sldId id="581" r:id="rId12"/>
    <p:sldId id="583" r:id="rId13"/>
    <p:sldId id="589" r:id="rId14"/>
    <p:sldId id="590" r:id="rId15"/>
    <p:sldId id="503" r:id="rId16"/>
    <p:sldId id="591" r:id="rId17"/>
    <p:sldId id="394" r:id="rId18"/>
    <p:sldId id="592" r:id="rId19"/>
    <p:sldId id="593" r:id="rId20"/>
    <p:sldId id="594" r:id="rId21"/>
    <p:sldId id="287" r:id="rId22"/>
    <p:sldId id="288" r:id="rId23"/>
    <p:sldId id="31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248" autoAdjust="0"/>
    <p:restoredTop sz="94660"/>
  </p:normalViewPr>
  <p:slideViewPr>
    <p:cSldViewPr snapToGrid="0">
      <p:cViewPr varScale="1">
        <p:scale>
          <a:sx n="75" d="100"/>
          <a:sy n="75" d="100"/>
        </p:scale>
        <p:origin x="-354"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41623"/>
            <a:ext cx="10363200" cy="891530"/>
          </a:xfrm>
        </p:spPr>
        <p:txBody>
          <a:bodyPr anchor="b" anchorCtr="0">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52464" y="2163138"/>
            <a:ext cx="10287072" cy="62292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ACAD79-2E2B-42A7-88AB-24D82BB8A9AD}" type="datetimeFigureOut">
              <a:rPr lang="en-AU" smtClean="0"/>
              <a:pPr/>
              <a:t>21/07/2019</a:t>
            </a:fld>
            <a:endParaRPr lang="en-AU"/>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7F871CB-18C1-4B03-9148-7F9688DBFD29}" type="slidenum">
              <a:rPr lang="en-AU" smtClean="0"/>
              <a:pPr/>
              <a:t>‹#›</a:t>
            </a:fld>
            <a:endParaRPr lang="en-AU"/>
          </a:p>
        </p:txBody>
      </p:sp>
    </p:spTree>
    <p:extLst>
      <p:ext uri="{BB962C8B-B14F-4D97-AF65-F5344CB8AC3E}">
        <p14:creationId xmlns="" xmlns:p14="http://schemas.microsoft.com/office/powerpoint/2010/main" val="2190360141"/>
      </p:ext>
    </p:extLst>
  </p:cSld>
  <p:clrMapOvr>
    <a:masterClrMapping/>
  </p:clrMapOvr>
  <p:timing>
    <p:tnLst>
      <p:par>
        <p:cTn id="1" dur="indefinite" restart="never" nodeType="tmRoot"/>
      </p:par>
    </p:tnLst>
  </p:timing>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ACAD79-2E2B-42A7-88AB-24D82BB8A9AD}" type="datetimeFigureOut">
              <a:rPr lang="en-AU" smtClean="0"/>
              <a:pPr/>
              <a:t>21/07/2019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F871CB-18C1-4B03-9148-7F9688DBFD29}" type="slidenum">
              <a:rPr lang="en-AU" smtClean="0"/>
              <a:pPr/>
              <a:t>‹#›</a:t>
            </a:fld>
            <a:endParaRPr lang="en-AU"/>
          </a:p>
        </p:txBody>
      </p:sp>
    </p:spTree>
    <p:extLst>
      <p:ext uri="{BB962C8B-B14F-4D97-AF65-F5344CB8AC3E}">
        <p14:creationId xmlns="" xmlns:p14="http://schemas.microsoft.com/office/powerpoint/2010/main" val="191168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3445" y="3786180"/>
            <a:ext cx="10222839"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03445" y="2285993"/>
            <a:ext cx="10222839"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ACAD79-2E2B-42A7-88AB-24D82BB8A9AD}" type="datetimeFigureOut">
              <a:rPr lang="en-AU" smtClean="0"/>
              <a:pPr/>
              <a:t>21/07/2019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F871CB-18C1-4B03-9148-7F9688DBFD29}" type="slidenum">
              <a:rPr lang="en-AU" smtClean="0"/>
              <a:pPr/>
              <a:t>‹#›</a:t>
            </a:fld>
            <a:endParaRPr lang="en-AU"/>
          </a:p>
        </p:txBody>
      </p:sp>
    </p:spTree>
    <p:extLst>
      <p:ext uri="{BB962C8B-B14F-4D97-AF65-F5344CB8AC3E}">
        <p14:creationId xmlns="" xmlns:p14="http://schemas.microsoft.com/office/powerpoint/2010/main" val="3933177065"/>
      </p:ext>
    </p:extLst>
  </p:cSld>
  <p:clrMapOvr>
    <a:masterClrMapping/>
  </p:clrMapOvr>
  <p:extLst>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4ACAD79-2E2B-42A7-88AB-24D82BB8A9AD}" type="datetimeFigureOut">
              <a:rPr lang="en-AU" smtClean="0"/>
              <a:pPr/>
              <a:t>21/07/2019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7F871CB-18C1-4B03-9148-7F9688DBFD29}" type="slidenum">
              <a:rPr lang="en-AU" smtClean="0"/>
              <a:pPr/>
              <a:t>‹#›</a:t>
            </a:fld>
            <a:endParaRPr lang="en-AU"/>
          </a:p>
        </p:txBody>
      </p:sp>
    </p:spTree>
    <p:extLst>
      <p:ext uri="{BB962C8B-B14F-4D97-AF65-F5344CB8AC3E}">
        <p14:creationId xmlns="" xmlns:p14="http://schemas.microsoft.com/office/powerpoint/2010/main" val="1872029443"/>
      </p:ext>
    </p:extLst>
  </p:cSld>
  <p:clrMapOvr>
    <a:masterClrMapping/>
  </p:clrMapOvr>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CAD79-2E2B-42A7-88AB-24D82BB8A9AD}" type="datetimeFigureOut">
              <a:rPr lang="en-AU" smtClean="0"/>
              <a:pPr/>
              <a:t>21/07/2019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7F871CB-18C1-4B03-9148-7F9688DBFD29}" type="slidenum">
              <a:rPr lang="en-AU" smtClean="0"/>
              <a:pPr/>
              <a:t>‹#›</a:t>
            </a:fld>
            <a:endParaRPr lang="en-AU"/>
          </a:p>
        </p:txBody>
      </p:sp>
    </p:spTree>
    <p:extLst>
      <p:ext uri="{BB962C8B-B14F-4D97-AF65-F5344CB8AC3E}">
        <p14:creationId xmlns="" xmlns:p14="http://schemas.microsoft.com/office/powerpoint/2010/main" val="3961306923"/>
      </p:ext>
    </p:extLst>
  </p:cSld>
  <p:clrMapOvr>
    <a:masterClrMapping/>
  </p:clrMapOvr>
  <p:extLst>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413" y="188532"/>
            <a:ext cx="10753195" cy="7920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5413" y="1285861"/>
            <a:ext cx="10766987" cy="37862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CAD79-2E2B-42A7-88AB-24D82BB8A9AD}" type="datetimeFigureOut">
              <a:rPr lang="en-AU" smtClean="0"/>
              <a:pPr/>
              <a:t>21/07/2019</a:t>
            </a:fld>
            <a:endParaRPr lang="en-AU"/>
          </a:p>
        </p:txBody>
      </p:sp>
      <p:sp>
        <p:nvSpPr>
          <p:cNvPr id="5" name="Footer Placeholder 4"/>
          <p:cNvSpPr>
            <a:spLocks noGrp="1"/>
          </p:cNvSpPr>
          <p:nvPr>
            <p:ph type="ftr" sz="quarter" idx="3"/>
          </p:nvPr>
        </p:nvSpPr>
        <p:spPr>
          <a:xfrm>
            <a:off x="6576053" y="6356351"/>
            <a:ext cx="34252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3599723"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871CB-18C1-4B03-9148-7F9688DBFD29}" type="slidenum">
              <a:rPr lang="en-AU" smtClean="0"/>
              <a:pPr/>
              <a:t>‹#›</a:t>
            </a:fld>
            <a:endParaRPr lang="en-AU"/>
          </a:p>
        </p:txBody>
      </p:sp>
      <p:pic>
        <p:nvPicPr>
          <p:cNvPr id="8" name="Picture 7"/>
          <p:cNvPicPr>
            <a:picLocks noChangeAspect="1"/>
          </p:cNvPicPr>
          <p:nvPr userDrawn="1"/>
        </p:nvPicPr>
        <p:blipFill>
          <a:blip r:embed="rId8" cstate="print">
            <a:extLst>
              <a:ext uri="{28A0092B-C50C-407E-A947-70E740481C1C}">
                <a14:useLocalDpi xmlns="" xmlns:a14="http://schemas.microsoft.com/office/drawing/2010/main" val="0"/>
              </a:ext>
            </a:extLst>
          </a:blip>
          <a:stretch>
            <a:fillRect/>
          </a:stretch>
        </p:blipFill>
        <p:spPr>
          <a:xfrm>
            <a:off x="11268677" y="6121417"/>
            <a:ext cx="599862" cy="588267"/>
          </a:xfrm>
          <a:prstGeom prst="rect">
            <a:avLst/>
          </a:prstGeom>
        </p:spPr>
      </p:pic>
    </p:spTree>
    <p:extLst>
      <p:ext uri="{BB962C8B-B14F-4D97-AF65-F5344CB8AC3E}">
        <p14:creationId xmlns="" xmlns:p14="http://schemas.microsoft.com/office/powerpoint/2010/main" val="2916218573"/>
      </p:ext>
    </p:extLst>
  </p:cSld>
  <p:clrMap bg1="lt1" tx1="dk1" bg2="lt2" tx2="dk2" accent1="accent1" accent2="accent2" accent3="accent3" accent4="accent4" accent5="accent5" accent6="accent6" hlink="hlink" folHlink="folHlink"/>
  <p:sldLayoutIdLst>
    <p:sldLayoutId id="2147485066" r:id="rId1"/>
    <p:sldLayoutId id="2147485067" r:id="rId2"/>
    <p:sldLayoutId id="2147485068" r:id="rId3"/>
    <p:sldLayoutId id="2147485069" r:id="rId4"/>
    <p:sldLayoutId id="2147485070" r:id="rId5"/>
  </p:sldLayoutIdLst>
  <p:timing>
    <p:tnLst>
      <p:par>
        <p:cTn id="1" dur="indefinite" restart="never" nodeType="tmRoot"/>
      </p:par>
    </p:tnLst>
  </p:timing>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46" y="0"/>
            <a:ext cx="12200246" cy="3050062"/>
          </a:xfrm>
          <a:prstGeom prst="rect">
            <a:avLst/>
          </a:prstGeom>
        </p:spPr>
      </p:pic>
      <p:sp>
        <p:nvSpPr>
          <p:cNvPr id="7" name="Rectangle 6"/>
          <p:cNvSpPr/>
          <p:nvPr/>
        </p:nvSpPr>
        <p:spPr>
          <a:xfrm>
            <a:off x="1536545" y="3374776"/>
            <a:ext cx="9110663" cy="2441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smtClean="0">
                <a:ln>
                  <a:solidFill>
                    <a:schemeClr val="bg1"/>
                  </a:solidFill>
                </a:ln>
                <a:solidFill>
                  <a:schemeClr val="tx1"/>
                </a:solidFill>
                <a:latin typeface="Footlight MT Light" pitchFamily="18" charset="0"/>
                <a:cs typeface="Times New Roman" pitchFamily="18" charset="0"/>
              </a:rPr>
              <a:t>LAPORAN HARIAN</a:t>
            </a:r>
          </a:p>
          <a:p>
            <a:pPr algn="ctr" fontAlgn="auto">
              <a:spcBef>
                <a:spcPts val="0"/>
              </a:spcBef>
              <a:spcAft>
                <a:spcPts val="0"/>
              </a:spcAft>
              <a:defRPr/>
            </a:pPr>
            <a:r>
              <a:rPr lang="en-US" sz="3600" b="1" dirty="0" smtClean="0">
                <a:ln>
                  <a:solidFill>
                    <a:schemeClr val="bg1"/>
                  </a:solidFill>
                </a:ln>
                <a:solidFill>
                  <a:schemeClr val="tx1"/>
                </a:solidFill>
                <a:latin typeface="Footlight MT Light" pitchFamily="18" charset="0"/>
                <a:cs typeface="Times New Roman" pitchFamily="18" charset="0"/>
              </a:rPr>
              <a:t>SATGAS PENANGANAN DARURAT BENCANA</a:t>
            </a:r>
          </a:p>
          <a:p>
            <a:pPr algn="ctr" fontAlgn="auto">
              <a:spcBef>
                <a:spcPts val="0"/>
              </a:spcBef>
              <a:spcAft>
                <a:spcPts val="0"/>
              </a:spcAft>
              <a:defRPr/>
            </a:pPr>
            <a:r>
              <a:rPr lang="en-US" sz="3600" b="1" dirty="0" smtClean="0">
                <a:ln>
                  <a:solidFill>
                    <a:schemeClr val="bg1"/>
                  </a:solidFill>
                </a:ln>
                <a:solidFill>
                  <a:schemeClr val="tx1"/>
                </a:solidFill>
                <a:latin typeface="Footlight MT Light" pitchFamily="18" charset="0"/>
                <a:cs typeface="Times New Roman" pitchFamily="18" charset="0"/>
              </a:rPr>
              <a:t>PROVINSI KALIMANTAN BARAT</a:t>
            </a:r>
            <a:endParaRPr lang="en-US" sz="3600" b="1" dirty="0">
              <a:ln>
                <a:solidFill>
                  <a:schemeClr val="bg1"/>
                </a:solidFill>
              </a:ln>
              <a:solidFill>
                <a:schemeClr val="tx1"/>
              </a:solidFill>
              <a:latin typeface="Footlight MT Light" pitchFamily="18" charset="0"/>
              <a:cs typeface="Times New Roman" pitchFamily="18" charset="0"/>
            </a:endParaRPr>
          </a:p>
          <a:p>
            <a:pPr algn="ctr" fontAlgn="auto">
              <a:spcBef>
                <a:spcPts val="0"/>
              </a:spcBef>
              <a:spcAft>
                <a:spcPts val="0"/>
              </a:spcAft>
              <a:defRPr/>
            </a:pPr>
            <a:r>
              <a:rPr lang="id-ID" sz="3600" b="1" dirty="0" smtClean="0">
                <a:ln>
                  <a:solidFill>
                    <a:schemeClr val="bg1"/>
                  </a:solidFill>
                </a:ln>
                <a:solidFill>
                  <a:schemeClr val="tx1"/>
                </a:solidFill>
                <a:latin typeface="Footlight MT Light" pitchFamily="18" charset="0"/>
                <a:cs typeface="Times New Roman" pitchFamily="18" charset="0"/>
              </a:rPr>
              <a:t>MINGGU 21</a:t>
            </a:r>
            <a:r>
              <a:rPr lang="en-US" sz="3600" b="1" dirty="0" smtClean="0">
                <a:ln>
                  <a:solidFill>
                    <a:schemeClr val="bg1"/>
                  </a:solidFill>
                </a:ln>
                <a:solidFill>
                  <a:schemeClr val="tx1"/>
                </a:solidFill>
                <a:latin typeface="Footlight MT Light" pitchFamily="18" charset="0"/>
                <a:cs typeface="Times New Roman" pitchFamily="18" charset="0"/>
              </a:rPr>
              <a:t> </a:t>
            </a:r>
            <a:r>
              <a:rPr lang="id-ID" sz="3600" b="1" dirty="0" smtClean="0">
                <a:ln>
                  <a:solidFill>
                    <a:schemeClr val="bg1"/>
                  </a:solidFill>
                </a:ln>
                <a:solidFill>
                  <a:schemeClr val="tx1"/>
                </a:solidFill>
                <a:latin typeface="Footlight MT Light" pitchFamily="18" charset="0"/>
                <a:cs typeface="Times New Roman" pitchFamily="18" charset="0"/>
              </a:rPr>
              <a:t>JULI</a:t>
            </a:r>
            <a:r>
              <a:rPr lang="en-US" sz="3600" b="1" dirty="0" smtClean="0">
                <a:ln>
                  <a:solidFill>
                    <a:schemeClr val="bg1"/>
                  </a:solidFill>
                </a:ln>
                <a:solidFill>
                  <a:schemeClr val="tx1"/>
                </a:solidFill>
                <a:latin typeface="Footlight MT Light" pitchFamily="18" charset="0"/>
                <a:cs typeface="Times New Roman" pitchFamily="18" charset="0"/>
              </a:rPr>
              <a:t> 201</a:t>
            </a:r>
            <a:r>
              <a:rPr lang="id-ID" sz="3600" b="1" dirty="0" smtClean="0">
                <a:ln>
                  <a:solidFill>
                    <a:schemeClr val="bg1"/>
                  </a:solidFill>
                </a:ln>
                <a:solidFill>
                  <a:schemeClr val="tx1"/>
                </a:solidFill>
                <a:latin typeface="Footlight MT Light" pitchFamily="18" charset="0"/>
                <a:cs typeface="Times New Roman" pitchFamily="18" charset="0"/>
              </a:rPr>
              <a:t>9</a:t>
            </a:r>
            <a:endParaRPr lang="en-US" sz="3600" b="1" dirty="0">
              <a:ln>
                <a:solidFill>
                  <a:schemeClr val="bg1"/>
                </a:solidFill>
              </a:ln>
              <a:solidFill>
                <a:schemeClr val="tx1"/>
              </a:solidFill>
              <a:latin typeface="Footlight MT Light" pitchFamily="18" charset="0"/>
              <a:cs typeface="Times New Roman" pitchFamily="18" charset="0"/>
            </a:endParaRPr>
          </a:p>
        </p:txBody>
      </p:sp>
    </p:spTree>
    <p:extLst>
      <p:ext uri="{BB962C8B-B14F-4D97-AF65-F5344CB8AC3E}">
        <p14:creationId xmlns="" xmlns:p14="http://schemas.microsoft.com/office/powerpoint/2010/main" val="3400509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7418"/>
            <a:ext cx="12192000" cy="1226618"/>
          </a:xfrm>
          <a:solidFill>
            <a:srgbClr val="FF0000"/>
          </a:solidFill>
        </p:spPr>
        <p:txBody>
          <a:bodyPr>
            <a:normAutofit fontScale="90000"/>
          </a:bodyPr>
          <a:lstStyle/>
          <a:p>
            <a:pPr algn="ctr"/>
            <a:r>
              <a:rPr lang="en-US" dirty="0" smtClean="0">
                <a:solidFill>
                  <a:schemeClr val="bg1"/>
                </a:solidFill>
              </a:rPr>
              <a:t>SATGAS </a:t>
            </a:r>
            <a:r>
              <a:rPr lang="en-US" dirty="0">
                <a:solidFill>
                  <a:schemeClr val="bg1"/>
                </a:solidFill>
              </a:rPr>
              <a:t>PATROLI DAN PEMADAMAN DARAT</a:t>
            </a:r>
            <a:r>
              <a:rPr lang="id-ID" dirty="0">
                <a:solidFill>
                  <a:schemeClr val="bg1"/>
                </a:solidFill>
              </a:rPr>
              <a:t/>
            </a:r>
            <a:br>
              <a:rPr lang="id-ID" dirty="0">
                <a:solidFill>
                  <a:schemeClr val="bg1"/>
                </a:solidFill>
              </a:rPr>
            </a:br>
            <a:r>
              <a:rPr lang="id-ID" dirty="0" smtClean="0">
                <a:solidFill>
                  <a:schemeClr val="bg1"/>
                </a:solidFill>
              </a:rPr>
              <a:t>MANGGALA AGNI</a:t>
            </a:r>
            <a:endParaRPr lang="id-ID" dirty="0">
              <a:solidFill>
                <a:schemeClr val="bg1"/>
              </a:solidFill>
            </a:endParaRPr>
          </a:p>
        </p:txBody>
      </p:sp>
      <p:sp>
        <p:nvSpPr>
          <p:cNvPr id="6" name="Rectangle 5"/>
          <p:cNvSpPr/>
          <p:nvPr/>
        </p:nvSpPr>
        <p:spPr>
          <a:xfrm>
            <a:off x="2108200" y="2603500"/>
            <a:ext cx="7353300" cy="646331"/>
          </a:xfrm>
          <a:prstGeom prst="rect">
            <a:avLst/>
          </a:prstGeom>
        </p:spPr>
        <p:txBody>
          <a:bodyPr wrap="square">
            <a:spAutoFit/>
          </a:bodyPr>
          <a:lstStyle/>
          <a:p>
            <a:pPr lvl="0" algn="ctr">
              <a:spcBef>
                <a:spcPct val="0"/>
              </a:spcBef>
              <a:defRPr/>
            </a:pPr>
            <a:r>
              <a:rPr lang="id-ID" sz="3600" b="1" dirty="0" smtClean="0"/>
              <a:t>BELUM ADA LAPORAN MASUK</a:t>
            </a:r>
            <a:endParaRPr lang="id-ID" sz="3600" b="1" dirty="0"/>
          </a:p>
        </p:txBody>
      </p:sp>
    </p:spTree>
    <p:extLst>
      <p:ext uri="{BB962C8B-B14F-4D97-AF65-F5344CB8AC3E}">
        <p14:creationId xmlns="" xmlns:p14="http://schemas.microsoft.com/office/powerpoint/2010/main" val="125488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 xmlns:p14="http://schemas.microsoft.com/office/powerpoint/2010/main" val="2320713412"/>
              </p:ext>
            </p:extLst>
          </p:nvPr>
        </p:nvGraphicFramePr>
        <p:xfrm>
          <a:off x="255494" y="1003151"/>
          <a:ext cx="11712387" cy="5760720"/>
        </p:xfrm>
        <a:graphic>
          <a:graphicData uri="http://schemas.openxmlformats.org/drawingml/2006/table">
            <a:tbl>
              <a:tblPr firstRow="1" firstCol="1" bandRow="1">
                <a:tableStyleId>{2D5ABB26-0587-4C30-8999-92F81FD0307C}</a:tableStyleId>
              </a:tblPr>
              <a:tblGrid>
                <a:gridCol w="584764"/>
                <a:gridCol w="1099381"/>
                <a:gridCol w="709432"/>
                <a:gridCol w="685800"/>
                <a:gridCol w="527065"/>
                <a:gridCol w="919590"/>
                <a:gridCol w="919000"/>
                <a:gridCol w="919000"/>
                <a:gridCol w="835883"/>
                <a:gridCol w="835294"/>
                <a:gridCol w="585354"/>
                <a:gridCol w="563778"/>
                <a:gridCol w="605118"/>
                <a:gridCol w="585986"/>
                <a:gridCol w="678037"/>
                <a:gridCol w="658905"/>
              </a:tblGrid>
              <a:tr h="633909">
                <a:tc rowSpan="2">
                  <a:txBody>
                    <a:bodyPr/>
                    <a:lstStyle/>
                    <a:p>
                      <a:pPr algn="ctr">
                        <a:lnSpc>
                          <a:spcPct val="150000"/>
                        </a:lnSpc>
                        <a:spcAft>
                          <a:spcPts val="0"/>
                        </a:spcAft>
                      </a:pPr>
                      <a:r>
                        <a:rPr lang="id-ID" sz="1200" b="1" dirty="0">
                          <a:effectLst/>
                          <a:latin typeface="Arial Black" pitchFamily="34" charset="0"/>
                        </a:rPr>
                        <a:t>NO</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algn="ctr">
                        <a:lnSpc>
                          <a:spcPct val="150000"/>
                        </a:lnSpc>
                        <a:spcAft>
                          <a:spcPts val="0"/>
                        </a:spcAft>
                      </a:pPr>
                      <a:r>
                        <a:rPr lang="id-ID" sz="1200" b="1">
                          <a:effectLst/>
                          <a:latin typeface="Arial Black" pitchFamily="34" charset="0"/>
                        </a:rPr>
                        <a:t> </a:t>
                      </a:r>
                      <a:r>
                        <a:rPr lang="id-ID" sz="1200" b="1" smtClean="0">
                          <a:effectLst/>
                          <a:latin typeface="Arial Black" pitchFamily="34" charset="0"/>
                        </a:rPr>
                        <a:t>SATWIL</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lnSpc>
                          <a:spcPct val="150000"/>
                        </a:lnSpc>
                        <a:spcAft>
                          <a:spcPts val="0"/>
                        </a:spcAft>
                      </a:pPr>
                      <a:r>
                        <a:rPr lang="id-ID" sz="1200" b="1">
                          <a:effectLst/>
                          <a:latin typeface="Arial Black" pitchFamily="34" charset="0"/>
                        </a:rPr>
                        <a:t>JMH KBB</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id-ID"/>
                    </a:p>
                  </a:txBody>
                  <a:tcPr/>
                </a:tc>
                <a:tc rowSpan="2">
                  <a:txBody>
                    <a:bodyPr/>
                    <a:lstStyle/>
                    <a:p>
                      <a:pPr algn="ctr">
                        <a:lnSpc>
                          <a:spcPct val="150000"/>
                        </a:lnSpc>
                        <a:spcAft>
                          <a:spcPts val="0"/>
                        </a:spcAft>
                      </a:pPr>
                      <a:r>
                        <a:rPr lang="id-ID" sz="1200" b="1">
                          <a:effectLst/>
                          <a:latin typeface="Arial Black" pitchFamily="34" charset="0"/>
                        </a:rPr>
                        <a:t>JMH</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lnSpc>
                          <a:spcPct val="150000"/>
                        </a:lnSpc>
                        <a:spcAft>
                          <a:spcPts val="0"/>
                        </a:spcAft>
                      </a:pPr>
                      <a:r>
                        <a:rPr lang="id-ID" sz="1200" b="1" dirty="0">
                          <a:effectLst/>
                          <a:latin typeface="Arial Black" pitchFamily="34" charset="0"/>
                        </a:rPr>
                        <a:t>JML TSK</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id-ID"/>
                    </a:p>
                  </a:txBody>
                  <a:tcPr/>
                </a:tc>
                <a:tc gridSpan="2">
                  <a:txBody>
                    <a:bodyPr/>
                    <a:lstStyle/>
                    <a:p>
                      <a:pPr algn="ctr">
                        <a:lnSpc>
                          <a:spcPct val="150000"/>
                        </a:lnSpc>
                        <a:spcAft>
                          <a:spcPts val="0"/>
                        </a:spcAft>
                      </a:pPr>
                      <a:r>
                        <a:rPr lang="id-ID" sz="1200" b="1">
                          <a:effectLst/>
                          <a:latin typeface="Arial Black" pitchFamily="34" charset="0"/>
                        </a:rPr>
                        <a:t>JML TAHANAN</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id-ID"/>
                    </a:p>
                  </a:txBody>
                  <a:tcPr/>
                </a:tc>
                <a:tc rowSpan="2">
                  <a:txBody>
                    <a:bodyPr/>
                    <a:lstStyle/>
                    <a:p>
                      <a:pPr algn="ctr">
                        <a:lnSpc>
                          <a:spcPct val="150000"/>
                        </a:lnSpc>
                        <a:spcAft>
                          <a:spcPts val="0"/>
                        </a:spcAft>
                      </a:pPr>
                      <a:r>
                        <a:rPr lang="id-ID" sz="1200" b="1">
                          <a:effectLst/>
                          <a:latin typeface="Arial Black" pitchFamily="34" charset="0"/>
                        </a:rPr>
                        <a:t>LUAS </a:t>
                      </a:r>
                    </a:p>
                    <a:p>
                      <a:pPr algn="ctr">
                        <a:lnSpc>
                          <a:spcPct val="150000"/>
                        </a:lnSpc>
                        <a:spcAft>
                          <a:spcPts val="0"/>
                        </a:spcAft>
                      </a:pPr>
                      <a:r>
                        <a:rPr lang="id-ID" sz="1200" b="1">
                          <a:effectLst/>
                          <a:latin typeface="Arial Black" pitchFamily="34" charset="0"/>
                        </a:rPr>
                        <a:t>LAHAN</a:t>
                      </a:r>
                    </a:p>
                    <a:p>
                      <a:pPr algn="ctr">
                        <a:lnSpc>
                          <a:spcPct val="150000"/>
                        </a:lnSpc>
                        <a:spcAft>
                          <a:spcPts val="0"/>
                        </a:spcAft>
                      </a:pPr>
                      <a:r>
                        <a:rPr lang="id-ID" sz="1200" b="1">
                          <a:effectLst/>
                          <a:latin typeface="Arial Black" pitchFamily="34" charset="0"/>
                        </a:rPr>
                        <a:t>TERBAKAR</a:t>
                      </a:r>
                    </a:p>
                    <a:p>
                      <a:pPr algn="ctr">
                        <a:lnSpc>
                          <a:spcPct val="150000"/>
                        </a:lnSpc>
                        <a:spcAft>
                          <a:spcPts val="0"/>
                        </a:spcAft>
                      </a:pPr>
                      <a:r>
                        <a:rPr lang="id-ID" sz="1200" b="1">
                          <a:effectLst/>
                          <a:latin typeface="Arial Black" pitchFamily="34" charset="0"/>
                        </a:rPr>
                        <a:t>( HA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5">
                  <a:txBody>
                    <a:bodyPr/>
                    <a:lstStyle/>
                    <a:p>
                      <a:pPr algn="ctr">
                        <a:lnSpc>
                          <a:spcPct val="150000"/>
                        </a:lnSpc>
                        <a:spcAft>
                          <a:spcPts val="0"/>
                        </a:spcAft>
                      </a:pPr>
                      <a:r>
                        <a:rPr lang="id-ID" sz="1200" b="1">
                          <a:effectLst/>
                          <a:latin typeface="Arial Black" pitchFamily="34" charset="0"/>
                        </a:rPr>
                        <a:t>PENYELESAIAN</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rowSpan="2">
                  <a:txBody>
                    <a:bodyPr/>
                    <a:lstStyle/>
                    <a:p>
                      <a:pPr algn="ctr">
                        <a:lnSpc>
                          <a:spcPct val="150000"/>
                        </a:lnSpc>
                        <a:spcAft>
                          <a:spcPts val="0"/>
                        </a:spcAft>
                      </a:pPr>
                      <a:r>
                        <a:rPr lang="id-ID" sz="1200" b="1">
                          <a:effectLst/>
                          <a:latin typeface="Arial Black" pitchFamily="34" charset="0"/>
                        </a:rPr>
                        <a:t>KET</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712078">
                <a:tc vMerge="1">
                  <a:txBody>
                    <a:bodyPr/>
                    <a:lstStyle/>
                    <a:p>
                      <a:endParaRPr lang="id-ID"/>
                    </a:p>
                  </a:txBody>
                  <a:tcPr/>
                </a:tc>
                <a:tc vMerge="1">
                  <a:txBody>
                    <a:bodyPr/>
                    <a:lstStyle/>
                    <a:p>
                      <a:endParaRPr lang="id-ID"/>
                    </a:p>
                  </a:txBody>
                  <a:tcPr/>
                </a:tc>
                <a:tc>
                  <a:txBody>
                    <a:bodyPr/>
                    <a:lstStyle/>
                    <a:p>
                      <a:pPr algn="ctr">
                        <a:lnSpc>
                          <a:spcPct val="150000"/>
                        </a:lnSpc>
                        <a:spcAft>
                          <a:spcPts val="0"/>
                        </a:spcAft>
                      </a:pPr>
                      <a:r>
                        <a:rPr lang="id-ID" sz="1200" b="1" dirty="0">
                          <a:effectLst/>
                          <a:latin typeface="Arial Black" pitchFamily="34" charset="0"/>
                        </a:rPr>
                        <a:t>LIDIK</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id-ID" sz="1200" b="1" dirty="0">
                          <a:effectLst/>
                          <a:latin typeface="Arial Black" pitchFamily="34" charset="0"/>
                        </a:rPr>
                        <a:t>BIDIK</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id-ID"/>
                    </a:p>
                  </a:txBody>
                  <a:tcPr/>
                </a:tc>
                <a:tc>
                  <a:txBody>
                    <a:bodyPr/>
                    <a:lstStyle/>
                    <a:p>
                      <a:pPr algn="ctr">
                        <a:lnSpc>
                          <a:spcPct val="150000"/>
                        </a:lnSpc>
                        <a:spcAft>
                          <a:spcPts val="0"/>
                        </a:spcAft>
                      </a:pPr>
                      <a:r>
                        <a:rPr lang="id-ID" sz="1200" b="1" dirty="0" smtClean="0">
                          <a:effectLst/>
                          <a:latin typeface="Arial Black" pitchFamily="34" charset="0"/>
                        </a:rPr>
                        <a:t>PERORANGAN</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id-ID" sz="1200" b="1" dirty="0" smtClean="0">
                          <a:effectLst/>
                          <a:latin typeface="Arial Black" pitchFamily="34" charset="0"/>
                        </a:rPr>
                        <a:t>KORPORASI</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id-ID" sz="1200" b="1">
                          <a:effectLst/>
                          <a:latin typeface="Arial Black" pitchFamily="34" charset="0"/>
                        </a:rPr>
                        <a:t>PERORANGAN</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id-ID" sz="1200" b="1" dirty="0">
                          <a:effectLst/>
                          <a:latin typeface="Arial Black" pitchFamily="34" charset="0"/>
                        </a:rPr>
                        <a:t>KORPORASI</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id-ID"/>
                    </a:p>
                  </a:txBody>
                  <a:tcPr/>
                </a:tc>
                <a:tc>
                  <a:txBody>
                    <a:bodyPr/>
                    <a:lstStyle/>
                    <a:p>
                      <a:pPr algn="ctr">
                        <a:lnSpc>
                          <a:spcPct val="150000"/>
                        </a:lnSpc>
                        <a:spcAft>
                          <a:spcPts val="0"/>
                        </a:spcAft>
                      </a:pPr>
                      <a:r>
                        <a:rPr lang="id-ID" sz="1200" b="1">
                          <a:effectLst/>
                          <a:latin typeface="Arial Black" pitchFamily="34" charset="0"/>
                        </a:rPr>
                        <a:t>TAHAP I</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id-ID" sz="1200" b="1" dirty="0">
                          <a:effectLst/>
                          <a:latin typeface="Arial Black" pitchFamily="34" charset="0"/>
                        </a:rPr>
                        <a:t>P 19</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id-ID" sz="1200" b="1" dirty="0">
                          <a:effectLst/>
                          <a:latin typeface="Arial Black" pitchFamily="34" charset="0"/>
                        </a:rPr>
                        <a:t>P 21</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id-ID" sz="1200" b="1" dirty="0" smtClean="0">
                          <a:effectLst/>
                          <a:latin typeface="Arial Black" pitchFamily="34" charset="0"/>
                          <a:ea typeface="+mn-ea"/>
                          <a:cs typeface="+mn-cs"/>
                        </a:rPr>
                        <a:t>BP</a:t>
                      </a:r>
                      <a:r>
                        <a:rPr lang="id-ID" sz="1200" b="1" baseline="0" dirty="0" smtClean="0">
                          <a:effectLst/>
                          <a:latin typeface="Arial Black" pitchFamily="34" charset="0"/>
                          <a:ea typeface="+mn-ea"/>
                          <a:cs typeface="+mn-cs"/>
                        </a:rPr>
                        <a:t> 3</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id-ID" sz="1200" b="1" dirty="0">
                          <a:effectLst/>
                          <a:latin typeface="Arial Black" pitchFamily="34" charset="0"/>
                        </a:rPr>
                        <a:t>TAHAP </a:t>
                      </a:r>
                      <a:r>
                        <a:rPr lang="id-ID" sz="1200" b="1" dirty="0" smtClean="0">
                          <a:effectLst/>
                          <a:latin typeface="Arial Black" pitchFamily="34" charset="0"/>
                        </a:rPr>
                        <a:t>II</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id-ID"/>
                    </a:p>
                  </a:txBody>
                  <a:tcPr/>
                </a:tc>
              </a:tr>
              <a:tr h="269197">
                <a:tc>
                  <a:txBody>
                    <a:bodyPr/>
                    <a:lstStyle/>
                    <a:p>
                      <a:pPr algn="ctr">
                        <a:lnSpc>
                          <a:spcPct val="150000"/>
                        </a:lnSpc>
                        <a:spcAft>
                          <a:spcPts val="0"/>
                        </a:spcAft>
                      </a:pPr>
                      <a:r>
                        <a:rPr lang="id-ID" sz="1200" b="1">
                          <a:effectLst/>
                          <a:latin typeface="Arial Black" pitchFamily="34" charset="0"/>
                        </a:rPr>
                        <a:t>1</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id-ID" sz="1200" b="1">
                          <a:effectLst/>
                          <a:latin typeface="Arial Black" pitchFamily="34" charset="0"/>
                        </a:rPr>
                        <a:t>2</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id-ID" sz="1200" b="1">
                          <a:effectLst/>
                          <a:latin typeface="Arial Black" pitchFamily="34" charset="0"/>
                        </a:rPr>
                        <a:t>3</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id-ID" sz="1200" b="1">
                          <a:effectLst/>
                          <a:latin typeface="Arial Black" pitchFamily="34" charset="0"/>
                        </a:rPr>
                        <a:t>4</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id-ID" sz="1200" b="1">
                          <a:effectLst/>
                          <a:latin typeface="Arial Black" pitchFamily="34" charset="0"/>
                        </a:rPr>
                        <a:t>5</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id-ID" sz="1200" b="1" dirty="0">
                          <a:effectLst/>
                          <a:latin typeface="Arial Black" pitchFamily="34" charset="0"/>
                        </a:rPr>
                        <a:t>6</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id-ID" sz="1200" b="1" dirty="0">
                          <a:effectLst/>
                          <a:latin typeface="Arial Black" pitchFamily="34" charset="0"/>
                        </a:rPr>
                        <a:t>7</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id-ID" sz="1200" b="1" dirty="0">
                          <a:effectLst/>
                          <a:latin typeface="Arial Black" pitchFamily="34" charset="0"/>
                        </a:rPr>
                        <a:t>8</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id-ID" sz="1200" b="1">
                          <a:effectLst/>
                          <a:latin typeface="Arial Black" pitchFamily="34" charset="0"/>
                        </a:rPr>
                        <a:t>9</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id-ID" sz="1200" b="1" dirty="0" smtClean="0">
                          <a:effectLst/>
                          <a:latin typeface="Arial Black" pitchFamily="34" charset="0"/>
                        </a:rPr>
                        <a:t>12</a:t>
                      </a:r>
                      <a:r>
                        <a:rPr lang="id-ID" sz="1200" b="1" dirty="0">
                          <a:effectLst/>
                          <a:latin typeface="Arial Black" pitchFamily="34" charset="0"/>
                        </a:rPr>
                        <a:t> </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id-ID" sz="1200" b="1" dirty="0" smtClean="0">
                          <a:effectLst/>
                          <a:latin typeface="Arial Black" pitchFamily="34" charset="0"/>
                        </a:rPr>
                        <a:t>15</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id-ID" sz="1200" b="1" dirty="0" smtClean="0">
                          <a:effectLst/>
                          <a:latin typeface="Arial Black" pitchFamily="34" charset="0"/>
                        </a:rPr>
                        <a:t>16</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id-ID" sz="1200" b="1" dirty="0" smtClean="0">
                          <a:effectLst/>
                          <a:latin typeface="Arial Black" pitchFamily="34" charset="0"/>
                        </a:rPr>
                        <a:t>17</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id-ID" sz="1200" b="1" dirty="0" smtClean="0">
                          <a:effectLst/>
                          <a:latin typeface="Arial Black" pitchFamily="34" charset="0"/>
                        </a:rPr>
                        <a:t>18</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id-ID" sz="1200" b="1" dirty="0" smtClean="0">
                          <a:effectLst/>
                          <a:latin typeface="Arial Black" pitchFamily="34" charset="0"/>
                        </a:rPr>
                        <a:t>19</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id-ID" sz="1200" b="1" dirty="0" smtClean="0">
                          <a:effectLst/>
                          <a:latin typeface="Arial Black" pitchFamily="34" charset="0"/>
                        </a:rPr>
                        <a:t>20</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69197">
                <a:tc>
                  <a:txBody>
                    <a:bodyPr/>
                    <a:lstStyle/>
                    <a:p>
                      <a:pPr algn="ctr">
                        <a:lnSpc>
                          <a:spcPct val="150000"/>
                        </a:lnSpc>
                        <a:spcAft>
                          <a:spcPts val="0"/>
                        </a:spcAft>
                      </a:pPr>
                      <a:r>
                        <a:rPr lang="id-ID" sz="1200" b="1">
                          <a:effectLst/>
                          <a:latin typeface="Arial Black" pitchFamily="34" charset="0"/>
                        </a:rPr>
                        <a:t>1</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POLDA</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9197">
                <a:tc>
                  <a:txBody>
                    <a:bodyPr/>
                    <a:lstStyle/>
                    <a:p>
                      <a:pPr algn="ctr">
                        <a:lnSpc>
                          <a:spcPct val="150000"/>
                        </a:lnSpc>
                        <a:spcAft>
                          <a:spcPts val="0"/>
                        </a:spcAft>
                      </a:pPr>
                      <a:r>
                        <a:rPr lang="id-ID" sz="1200" b="1">
                          <a:effectLst/>
                          <a:latin typeface="Arial Black" pitchFamily="34" charset="0"/>
                        </a:rPr>
                        <a:t>2</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POLRESTA</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9197">
                <a:tc>
                  <a:txBody>
                    <a:bodyPr/>
                    <a:lstStyle/>
                    <a:p>
                      <a:pPr algn="ctr">
                        <a:lnSpc>
                          <a:spcPct val="150000"/>
                        </a:lnSpc>
                        <a:spcAft>
                          <a:spcPts val="0"/>
                        </a:spcAft>
                      </a:pPr>
                      <a:r>
                        <a:rPr lang="id-ID" sz="1200" b="1">
                          <a:effectLst/>
                          <a:latin typeface="Arial Black" pitchFamily="34" charset="0"/>
                        </a:rPr>
                        <a:t>3</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RES MPW</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dirty="0">
                          <a:effectLst/>
                          <a:latin typeface="Arial Black" pitchFamily="34" charset="0"/>
                        </a:rPr>
                        <a:t> </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dirty="0">
                          <a:effectLst/>
                          <a:latin typeface="Arial Black" pitchFamily="34" charset="0"/>
                        </a:rPr>
                        <a:t> </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dirty="0">
                          <a:effectLst/>
                          <a:latin typeface="Arial Black" pitchFamily="34" charset="0"/>
                        </a:rPr>
                        <a:t> </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dirty="0">
                          <a:effectLst/>
                          <a:latin typeface="Arial Black" pitchFamily="34" charset="0"/>
                        </a:rPr>
                        <a:t> </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dirty="0">
                          <a:effectLst/>
                          <a:latin typeface="Arial Black" pitchFamily="34" charset="0"/>
                        </a:rPr>
                        <a:t> </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dirty="0">
                          <a:effectLst/>
                          <a:latin typeface="Arial Black" pitchFamily="34" charset="0"/>
                        </a:rPr>
                        <a:t> </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dirty="0">
                          <a:effectLst/>
                          <a:latin typeface="Arial Black" pitchFamily="34" charset="0"/>
                        </a:rPr>
                        <a:t> </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dirty="0">
                          <a:effectLst/>
                          <a:latin typeface="Arial Black" pitchFamily="34" charset="0"/>
                        </a:rPr>
                        <a:t> </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dirty="0">
                          <a:effectLst/>
                          <a:latin typeface="Arial Black" pitchFamily="34" charset="0"/>
                        </a:rPr>
                        <a:t> </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dirty="0">
                          <a:effectLst/>
                          <a:latin typeface="Arial Black" pitchFamily="34" charset="0"/>
                        </a:rPr>
                        <a:t> </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dirty="0">
                          <a:effectLst/>
                          <a:latin typeface="Arial Black" pitchFamily="34" charset="0"/>
                        </a:rPr>
                        <a:t> </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dirty="0">
                          <a:effectLst/>
                          <a:latin typeface="Arial Black" pitchFamily="34" charset="0"/>
                        </a:rPr>
                        <a:t> </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9197">
                <a:tc>
                  <a:txBody>
                    <a:bodyPr/>
                    <a:lstStyle/>
                    <a:p>
                      <a:pPr algn="ctr">
                        <a:lnSpc>
                          <a:spcPct val="150000"/>
                        </a:lnSpc>
                        <a:spcAft>
                          <a:spcPts val="0"/>
                        </a:spcAft>
                      </a:pPr>
                      <a:r>
                        <a:rPr lang="id-ID" sz="1200" b="1">
                          <a:effectLst/>
                          <a:latin typeface="Arial Black" pitchFamily="34" charset="0"/>
                        </a:rPr>
                        <a:t>4</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RES SKW</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dirty="0">
                          <a:effectLst/>
                          <a:latin typeface="Arial Black" pitchFamily="34" charset="0"/>
                        </a:rPr>
                        <a:t> </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dirty="0">
                          <a:effectLst/>
                          <a:latin typeface="Arial Black" pitchFamily="34" charset="0"/>
                        </a:rPr>
                        <a:t> </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dirty="0">
                          <a:effectLst/>
                          <a:latin typeface="Arial Black" pitchFamily="34" charset="0"/>
                        </a:rPr>
                        <a:t> </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dirty="0">
                          <a:effectLst/>
                          <a:latin typeface="Arial Black" pitchFamily="34" charset="0"/>
                        </a:rPr>
                        <a:t> </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dirty="0">
                          <a:effectLst/>
                          <a:latin typeface="Arial Black" pitchFamily="34" charset="0"/>
                        </a:rPr>
                        <a:t> </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dirty="0">
                          <a:effectLst/>
                          <a:latin typeface="Arial Black" pitchFamily="34" charset="0"/>
                        </a:rPr>
                        <a:t> </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dirty="0">
                          <a:effectLst/>
                          <a:latin typeface="Arial Black" pitchFamily="34" charset="0"/>
                        </a:rPr>
                        <a:t> </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dirty="0">
                          <a:effectLst/>
                          <a:latin typeface="Arial Black" pitchFamily="34" charset="0"/>
                        </a:rPr>
                        <a:t> </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dirty="0">
                          <a:effectLst/>
                          <a:latin typeface="Arial Black" pitchFamily="34" charset="0"/>
                        </a:rPr>
                        <a:t> </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9197">
                <a:tc>
                  <a:txBody>
                    <a:bodyPr/>
                    <a:lstStyle/>
                    <a:p>
                      <a:pPr algn="ctr">
                        <a:lnSpc>
                          <a:spcPct val="150000"/>
                        </a:lnSpc>
                        <a:spcAft>
                          <a:spcPts val="0"/>
                        </a:spcAft>
                      </a:pPr>
                      <a:r>
                        <a:rPr lang="id-ID" sz="1200" b="1">
                          <a:effectLst/>
                          <a:latin typeface="Arial Black" pitchFamily="34" charset="0"/>
                        </a:rPr>
                        <a:t>5</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RES SBS</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dirty="0">
                          <a:effectLst/>
                          <a:latin typeface="Arial Black" pitchFamily="34" charset="0"/>
                        </a:rPr>
                        <a:t> </a:t>
                      </a: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9197">
                <a:tc>
                  <a:txBody>
                    <a:bodyPr/>
                    <a:lstStyle/>
                    <a:p>
                      <a:pPr algn="ctr">
                        <a:lnSpc>
                          <a:spcPct val="150000"/>
                        </a:lnSpc>
                        <a:spcAft>
                          <a:spcPts val="0"/>
                        </a:spcAft>
                      </a:pPr>
                      <a:r>
                        <a:rPr lang="id-ID" sz="1200" b="1">
                          <a:effectLst/>
                          <a:latin typeface="Arial Black" pitchFamily="34" charset="0"/>
                        </a:rPr>
                        <a:t>6</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RES BKY</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9197">
                <a:tc>
                  <a:txBody>
                    <a:bodyPr/>
                    <a:lstStyle/>
                    <a:p>
                      <a:pPr algn="ctr">
                        <a:lnSpc>
                          <a:spcPct val="150000"/>
                        </a:lnSpc>
                        <a:spcAft>
                          <a:spcPts val="0"/>
                        </a:spcAft>
                      </a:pPr>
                      <a:r>
                        <a:rPr lang="id-ID" sz="1200" b="1">
                          <a:effectLst/>
                          <a:latin typeface="Arial Black" pitchFamily="34" charset="0"/>
                        </a:rPr>
                        <a:t>7</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RES LDK</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9197">
                <a:tc>
                  <a:txBody>
                    <a:bodyPr/>
                    <a:lstStyle/>
                    <a:p>
                      <a:pPr algn="ctr">
                        <a:lnSpc>
                          <a:spcPct val="150000"/>
                        </a:lnSpc>
                        <a:spcAft>
                          <a:spcPts val="0"/>
                        </a:spcAft>
                      </a:pPr>
                      <a:r>
                        <a:rPr lang="id-ID" sz="1200" b="1">
                          <a:effectLst/>
                          <a:latin typeface="Arial Black" pitchFamily="34" charset="0"/>
                        </a:rPr>
                        <a:t>8</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RES SGU</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9197">
                <a:tc>
                  <a:txBody>
                    <a:bodyPr/>
                    <a:lstStyle/>
                    <a:p>
                      <a:pPr algn="ctr">
                        <a:lnSpc>
                          <a:spcPct val="150000"/>
                        </a:lnSpc>
                        <a:spcAft>
                          <a:spcPts val="0"/>
                        </a:spcAft>
                      </a:pPr>
                      <a:r>
                        <a:rPr lang="id-ID" sz="1200" b="1">
                          <a:effectLst/>
                          <a:latin typeface="Arial Black" pitchFamily="34" charset="0"/>
                        </a:rPr>
                        <a:t>9</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RES SKD</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9197">
                <a:tc>
                  <a:txBody>
                    <a:bodyPr/>
                    <a:lstStyle/>
                    <a:p>
                      <a:pPr algn="ctr">
                        <a:lnSpc>
                          <a:spcPct val="150000"/>
                        </a:lnSpc>
                        <a:spcAft>
                          <a:spcPts val="0"/>
                        </a:spcAft>
                      </a:pPr>
                      <a:r>
                        <a:rPr lang="id-ID" sz="1200" b="1">
                          <a:effectLst/>
                          <a:latin typeface="Arial Black" pitchFamily="34" charset="0"/>
                        </a:rPr>
                        <a:t>10</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RES STG</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9197">
                <a:tc>
                  <a:txBody>
                    <a:bodyPr/>
                    <a:lstStyle/>
                    <a:p>
                      <a:pPr algn="ctr">
                        <a:lnSpc>
                          <a:spcPct val="150000"/>
                        </a:lnSpc>
                        <a:spcAft>
                          <a:spcPts val="0"/>
                        </a:spcAft>
                      </a:pPr>
                      <a:r>
                        <a:rPr lang="id-ID" sz="1200" b="1">
                          <a:effectLst/>
                          <a:latin typeface="Arial Black" pitchFamily="34" charset="0"/>
                        </a:rPr>
                        <a:t>11</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RES MLW</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9197">
                <a:tc>
                  <a:txBody>
                    <a:bodyPr/>
                    <a:lstStyle/>
                    <a:p>
                      <a:pPr algn="ctr">
                        <a:lnSpc>
                          <a:spcPct val="150000"/>
                        </a:lnSpc>
                        <a:spcAft>
                          <a:spcPts val="0"/>
                        </a:spcAft>
                      </a:pPr>
                      <a:r>
                        <a:rPr lang="id-ID" sz="1200" b="1">
                          <a:effectLst/>
                          <a:latin typeface="Arial Black" pitchFamily="34" charset="0"/>
                        </a:rPr>
                        <a:t>12</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RES KH</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9197">
                <a:tc>
                  <a:txBody>
                    <a:bodyPr/>
                    <a:lstStyle/>
                    <a:p>
                      <a:pPr algn="ctr">
                        <a:lnSpc>
                          <a:spcPct val="150000"/>
                        </a:lnSpc>
                        <a:spcAft>
                          <a:spcPts val="0"/>
                        </a:spcAft>
                      </a:pPr>
                      <a:r>
                        <a:rPr lang="id-ID" sz="1200" b="1">
                          <a:effectLst/>
                          <a:latin typeface="Arial Black" pitchFamily="34" charset="0"/>
                        </a:rPr>
                        <a:t>13</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RES KTP</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9197">
                <a:tc>
                  <a:txBody>
                    <a:bodyPr/>
                    <a:lstStyle/>
                    <a:p>
                      <a:pPr algn="ctr">
                        <a:lnSpc>
                          <a:spcPct val="150000"/>
                        </a:lnSpc>
                        <a:spcAft>
                          <a:spcPts val="0"/>
                        </a:spcAft>
                      </a:pPr>
                      <a:r>
                        <a:rPr lang="id-ID" sz="1200" b="1">
                          <a:effectLst/>
                          <a:latin typeface="Arial Black" pitchFamily="34" charset="0"/>
                        </a:rPr>
                        <a:t>14</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RES KU</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id-ID" sz="1200" b="1">
                          <a:effectLst/>
                          <a:latin typeface="Arial Black" pitchFamily="34" charset="0"/>
                        </a:rPr>
                        <a:t> </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9197">
                <a:tc gridSpan="2">
                  <a:txBody>
                    <a:bodyPr/>
                    <a:lstStyle/>
                    <a:p>
                      <a:pPr algn="ctr">
                        <a:lnSpc>
                          <a:spcPct val="150000"/>
                        </a:lnSpc>
                        <a:spcAft>
                          <a:spcPts val="0"/>
                        </a:spcAft>
                      </a:pPr>
                      <a:r>
                        <a:rPr lang="id-ID" sz="1200" b="1">
                          <a:effectLst/>
                          <a:latin typeface="Arial Black" pitchFamily="34" charset="0"/>
                        </a:rPr>
                        <a:t>JUMLAH</a:t>
                      </a:r>
                      <a:endParaRPr lang="id-ID" sz="1200" b="1">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id-ID"/>
                    </a:p>
                  </a:txBody>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id-ID" sz="1200" b="1" dirty="0">
                        <a:effectLst/>
                        <a:latin typeface="Arial Black" pitchFamily="34" charset="0"/>
                        <a:ea typeface="Calibri"/>
                        <a:cs typeface="Times New Roman"/>
                      </a:endParaRPr>
                    </a:p>
                  </a:txBody>
                  <a:tcPr marL="50414" marR="50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Rectangle 3"/>
          <p:cNvSpPr>
            <a:spLocks noChangeArrowheads="1"/>
          </p:cNvSpPr>
          <p:nvPr/>
        </p:nvSpPr>
        <p:spPr bwMode="auto">
          <a:xfrm>
            <a:off x="1833563" y="1285875"/>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itle 1"/>
          <p:cNvSpPr txBox="1">
            <a:spLocks noGrp="1"/>
          </p:cNvSpPr>
          <p:nvPr>
            <p:ph type="title"/>
          </p:nvPr>
        </p:nvSpPr>
        <p:spPr>
          <a:xfrm>
            <a:off x="228600" y="94403"/>
            <a:ext cx="11739282" cy="792088"/>
          </a:xfrm>
          <a:prstGeom prst="rect">
            <a:avLst/>
          </a:prstGeom>
          <a:solidFill>
            <a:schemeClr val="bg2">
              <a:lumMod val="75000"/>
            </a:schemeClr>
          </a:solidFill>
        </p:spPr>
        <p:txBody>
          <a:bodyPr vert="horz" lIns="91440" tIns="45720" rIns="91440" bIns="45720" rtlCol="0" anchor="ctr">
            <a:normAutofit fontScale="90000"/>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sz="5400" dirty="0" smtClean="0">
                <a:solidFill>
                  <a:schemeClr val="bg1"/>
                </a:solidFill>
              </a:rPr>
              <a:t>SATGAS GAKKUM KARHUTLA</a:t>
            </a:r>
            <a:endParaRPr lang="id-ID" sz="5400" dirty="0">
              <a:solidFill>
                <a:schemeClr val="bg1"/>
              </a:solidFill>
            </a:endParaRPr>
          </a:p>
        </p:txBody>
      </p:sp>
    </p:spTree>
    <p:extLst>
      <p:ext uri="{BB962C8B-B14F-4D97-AF65-F5344CB8AC3E}">
        <p14:creationId xmlns="" xmlns:p14="http://schemas.microsoft.com/office/powerpoint/2010/main" val="2850454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196003"/>
            <a:ext cx="11739282" cy="792088"/>
          </a:xfrm>
          <a:prstGeom prst="rect">
            <a:avLst/>
          </a:prstGeom>
          <a:solidFill>
            <a:schemeClr val="bg2">
              <a:lumMod val="75000"/>
            </a:schemeClr>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5400" dirty="0" smtClean="0">
                <a:solidFill>
                  <a:schemeClr val="bg1"/>
                </a:solidFill>
              </a:rPr>
              <a:t>PENDAPAT TEKNIS</a:t>
            </a:r>
            <a:r>
              <a:rPr kumimoji="0" lang="en-US" sz="5400" b="1" i="0" u="none" strike="noStrike" kern="1200" cap="none" spc="0" normalizeH="0" baseline="0" noProof="0" dirty="0" smtClean="0">
                <a:ln>
                  <a:noFill/>
                </a:ln>
                <a:solidFill>
                  <a:schemeClr val="bg1"/>
                </a:solidFill>
                <a:effectLst/>
                <a:uLnTx/>
                <a:uFillTx/>
                <a:latin typeface="+mj-lt"/>
                <a:ea typeface="+mj-ea"/>
                <a:cs typeface="+mj-cs"/>
              </a:rPr>
              <a:t> </a:t>
            </a:r>
            <a:r>
              <a:rPr lang="id-ID" sz="5400" dirty="0" smtClean="0">
                <a:solidFill>
                  <a:schemeClr val="bg1"/>
                </a:solidFill>
              </a:rPr>
              <a:t>BMKG</a:t>
            </a:r>
            <a:endParaRPr kumimoji="0" lang="id-ID" sz="5400" b="1" i="0" u="none" strike="noStrike" kern="1200" cap="none" spc="0" normalizeH="0" baseline="0" noProof="0" dirty="0">
              <a:ln>
                <a:noFill/>
              </a:ln>
              <a:solidFill>
                <a:schemeClr val="bg1"/>
              </a:solidFill>
              <a:effectLst/>
              <a:uLnTx/>
              <a:uFillTx/>
              <a:latin typeface="+mj-lt"/>
              <a:ea typeface="+mj-ea"/>
              <a:cs typeface="+mj-cs"/>
            </a:endParaRPr>
          </a:p>
        </p:txBody>
      </p:sp>
      <p:pic>
        <p:nvPicPr>
          <p:cNvPr id="1026" name="Picture 2"/>
          <p:cNvPicPr>
            <a:picLocks noChangeAspect="1" noChangeArrowheads="1"/>
          </p:cNvPicPr>
          <p:nvPr/>
        </p:nvPicPr>
        <p:blipFill>
          <a:blip r:embed="rId2"/>
          <a:srcRect/>
          <a:stretch>
            <a:fillRect/>
          </a:stretch>
        </p:blipFill>
        <p:spPr bwMode="auto">
          <a:xfrm>
            <a:off x="1943100" y="1168400"/>
            <a:ext cx="8204200" cy="54737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362200" y="1206500"/>
            <a:ext cx="7366000" cy="5397500"/>
          </a:xfrm>
          <a:prstGeom prst="rect">
            <a:avLst/>
          </a:prstGeom>
          <a:noFill/>
          <a:ln w="9525">
            <a:noFill/>
            <a:miter lim="800000"/>
            <a:headEnd/>
            <a:tailEnd/>
          </a:ln>
          <a:effectLst/>
        </p:spPr>
      </p:pic>
      <p:sp>
        <p:nvSpPr>
          <p:cNvPr id="3" name="Title 1"/>
          <p:cNvSpPr txBox="1">
            <a:spLocks/>
          </p:cNvSpPr>
          <p:nvPr/>
        </p:nvSpPr>
        <p:spPr>
          <a:xfrm>
            <a:off x="228600" y="196003"/>
            <a:ext cx="11739282" cy="792088"/>
          </a:xfrm>
          <a:prstGeom prst="rect">
            <a:avLst/>
          </a:prstGeom>
          <a:solidFill>
            <a:schemeClr val="bg2">
              <a:lumMod val="75000"/>
            </a:schemeClr>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5400" dirty="0" smtClean="0">
                <a:solidFill>
                  <a:schemeClr val="bg1"/>
                </a:solidFill>
              </a:rPr>
              <a:t>PENDAPAT TEKNIS</a:t>
            </a:r>
            <a:r>
              <a:rPr kumimoji="0" lang="en-US" sz="5400" b="1" i="0" u="none" strike="noStrike" kern="1200" cap="none" spc="0" normalizeH="0" baseline="0" noProof="0" dirty="0" smtClean="0">
                <a:ln>
                  <a:noFill/>
                </a:ln>
                <a:solidFill>
                  <a:schemeClr val="bg1"/>
                </a:solidFill>
                <a:effectLst/>
                <a:uLnTx/>
                <a:uFillTx/>
                <a:latin typeface="+mj-lt"/>
                <a:ea typeface="+mj-ea"/>
                <a:cs typeface="+mj-cs"/>
              </a:rPr>
              <a:t> </a:t>
            </a:r>
            <a:r>
              <a:rPr lang="id-ID" sz="5400" dirty="0" smtClean="0">
                <a:solidFill>
                  <a:schemeClr val="bg1"/>
                </a:solidFill>
              </a:rPr>
              <a:t>BMKG</a:t>
            </a:r>
            <a:endParaRPr kumimoji="0" lang="id-ID" sz="54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WhatsApp Image 2019-07-21 at 19.34.22.jpeg"/>
          <p:cNvPicPr>
            <a:picLocks noChangeAspect="1" noChangeArrowheads="1"/>
          </p:cNvPicPr>
          <p:nvPr/>
        </p:nvPicPr>
        <p:blipFill>
          <a:blip r:embed="rId2"/>
          <a:srcRect/>
          <a:stretch>
            <a:fillRect/>
          </a:stretch>
        </p:blipFill>
        <p:spPr bwMode="auto">
          <a:xfrm>
            <a:off x="6540500" y="1308100"/>
            <a:ext cx="5067300" cy="4659313"/>
          </a:xfrm>
          <a:prstGeom prst="rect">
            <a:avLst/>
          </a:prstGeom>
          <a:noFill/>
        </p:spPr>
      </p:pic>
      <p:sp>
        <p:nvSpPr>
          <p:cNvPr id="5" name="Title 1"/>
          <p:cNvSpPr txBox="1">
            <a:spLocks noGrp="1"/>
          </p:cNvSpPr>
          <p:nvPr>
            <p:ph type="title"/>
          </p:nvPr>
        </p:nvSpPr>
        <p:spPr>
          <a:prstGeom prst="rect">
            <a:avLst/>
          </a:prstGeom>
          <a:solidFill>
            <a:schemeClr val="bg2">
              <a:lumMod val="75000"/>
            </a:schemeClr>
          </a:solidFill>
        </p:spPr>
        <p:txBody>
          <a:bodyPr vert="horz" lIns="91440" tIns="45720" rIns="91440" bIns="45720" rtlCol="0" anchor="ctr">
            <a:normAutofit fontScale="90000"/>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5400" dirty="0" smtClean="0">
                <a:solidFill>
                  <a:schemeClr val="bg1"/>
                </a:solidFill>
              </a:rPr>
              <a:t>PENDAPAT TEKNIS</a:t>
            </a:r>
            <a:r>
              <a:rPr kumimoji="0" lang="en-US" sz="5400" b="1" i="0" u="none" strike="noStrike" kern="1200" cap="none" spc="0" normalizeH="0" baseline="0" noProof="0" dirty="0" smtClean="0">
                <a:ln>
                  <a:noFill/>
                </a:ln>
                <a:solidFill>
                  <a:schemeClr val="bg1"/>
                </a:solidFill>
                <a:effectLst/>
                <a:uLnTx/>
                <a:uFillTx/>
                <a:latin typeface="+mj-lt"/>
                <a:ea typeface="+mj-ea"/>
                <a:cs typeface="+mj-cs"/>
              </a:rPr>
              <a:t> </a:t>
            </a:r>
            <a:r>
              <a:rPr lang="id-ID" sz="5400" dirty="0" smtClean="0">
                <a:solidFill>
                  <a:schemeClr val="bg1"/>
                </a:solidFill>
              </a:rPr>
              <a:t>BMKG</a:t>
            </a:r>
            <a:endParaRPr kumimoji="0" lang="id-ID" sz="5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Rectangle 5"/>
          <p:cNvSpPr/>
          <p:nvPr/>
        </p:nvSpPr>
        <p:spPr>
          <a:xfrm>
            <a:off x="304800" y="1308438"/>
            <a:ext cx="6096000" cy="3785652"/>
          </a:xfrm>
          <a:prstGeom prst="rect">
            <a:avLst/>
          </a:prstGeom>
        </p:spPr>
        <p:txBody>
          <a:bodyPr wrap="square">
            <a:spAutoFit/>
          </a:bodyPr>
          <a:lstStyle/>
          <a:p>
            <a:pPr algn="just"/>
            <a:r>
              <a:rPr lang="id-ID" sz="2400" dirty="0" smtClean="0"/>
              <a:t>Berikut kami sampaikan Informasi kualitas udara yang dianalisis berdasarkan pantauan alat kualitas udara Particulate Matter (PM10) di Stasiun Klimatologi Mempawah tanggal 20 Juli 2019 dilakukan pada pukul 00.00 WIB hingga pukul 23.00 WIB secara umum berada dalam kategori BAIK. Namun konsentrasi PM10 tertinggi sebesar 126.46 µg/m3 terjadi pada pukul 06.00 WIB, masuk dalam kategori SEDANG.</a:t>
            </a:r>
            <a:endParaRPr lang="id-ID"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842963" y="1233488"/>
            <a:ext cx="4999037" cy="465931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108701" y="1219200"/>
            <a:ext cx="5270500" cy="4648200"/>
          </a:xfrm>
          <a:prstGeom prst="rect">
            <a:avLst/>
          </a:prstGeom>
          <a:noFill/>
          <a:ln w="9525">
            <a:noFill/>
            <a:miter lim="800000"/>
            <a:headEnd/>
            <a:tailEnd/>
          </a:ln>
          <a:effectLst/>
        </p:spPr>
      </p:pic>
      <p:sp>
        <p:nvSpPr>
          <p:cNvPr id="8" name="Title 1"/>
          <p:cNvSpPr txBox="1">
            <a:spLocks noGrp="1"/>
          </p:cNvSpPr>
          <p:nvPr>
            <p:ph type="title"/>
          </p:nvPr>
        </p:nvSpPr>
        <p:spPr>
          <a:xfrm>
            <a:off x="815413" y="188532"/>
            <a:ext cx="10753195" cy="792088"/>
          </a:xfrm>
          <a:prstGeom prst="rect">
            <a:avLst/>
          </a:prstGeom>
          <a:solidFill>
            <a:schemeClr val="bg2">
              <a:lumMod val="75000"/>
            </a:schemeClr>
          </a:solidFill>
        </p:spPr>
        <p:txBody>
          <a:bodyPr vert="horz" lIns="91440" tIns="45720" rIns="91440" bIns="45720" rtlCol="0" anchor="ctr">
            <a:normAutofit fontScale="90000"/>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5400" dirty="0" smtClean="0">
                <a:solidFill>
                  <a:schemeClr val="bg1"/>
                </a:solidFill>
              </a:rPr>
              <a:t>PENDAPAT TEKNIS</a:t>
            </a:r>
            <a:r>
              <a:rPr kumimoji="0" lang="en-US" sz="5400" b="1" i="0" u="none" strike="noStrike" kern="1200" cap="none" spc="0" normalizeH="0" baseline="0" noProof="0" dirty="0" smtClean="0">
                <a:ln>
                  <a:noFill/>
                </a:ln>
                <a:solidFill>
                  <a:schemeClr val="bg1"/>
                </a:solidFill>
                <a:effectLst/>
                <a:uLnTx/>
                <a:uFillTx/>
                <a:latin typeface="+mj-lt"/>
                <a:ea typeface="+mj-ea"/>
                <a:cs typeface="+mj-cs"/>
              </a:rPr>
              <a:t> </a:t>
            </a:r>
            <a:r>
              <a:rPr lang="id-ID" sz="5400" dirty="0" smtClean="0">
                <a:solidFill>
                  <a:schemeClr val="bg1"/>
                </a:solidFill>
              </a:rPr>
              <a:t>BMKG</a:t>
            </a:r>
            <a:endParaRPr kumimoji="0" lang="id-ID" sz="54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 xmlns:p14="http://schemas.microsoft.com/office/powerpoint/2010/main" val="3030982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p:nvPr>
        </p:nvSpPr>
        <p:spPr>
          <a:xfrm>
            <a:off x="815413" y="188532"/>
            <a:ext cx="10753195" cy="792088"/>
          </a:xfrm>
          <a:prstGeom prst="rect">
            <a:avLst/>
          </a:prstGeom>
          <a:solidFill>
            <a:schemeClr val="bg2">
              <a:lumMod val="75000"/>
            </a:schemeClr>
          </a:solidFill>
        </p:spPr>
        <p:txBody>
          <a:bodyPr vert="horz" lIns="91440" tIns="45720" rIns="91440" bIns="45720" rtlCol="0" anchor="ctr">
            <a:normAutofit fontScale="90000"/>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5400" dirty="0" smtClean="0">
                <a:solidFill>
                  <a:schemeClr val="bg1"/>
                </a:solidFill>
              </a:rPr>
              <a:t>PENDAPAT TEKNIS</a:t>
            </a:r>
            <a:r>
              <a:rPr kumimoji="0" lang="en-US" sz="5400" b="1" i="0" u="none" strike="noStrike" kern="1200" cap="none" spc="0" normalizeH="0" baseline="0" noProof="0" dirty="0" smtClean="0">
                <a:ln>
                  <a:noFill/>
                </a:ln>
                <a:solidFill>
                  <a:schemeClr val="bg1"/>
                </a:solidFill>
                <a:effectLst/>
                <a:uLnTx/>
                <a:uFillTx/>
                <a:latin typeface="+mj-lt"/>
                <a:ea typeface="+mj-ea"/>
                <a:cs typeface="+mj-cs"/>
              </a:rPr>
              <a:t> </a:t>
            </a:r>
            <a:r>
              <a:rPr lang="id-ID" sz="5400" dirty="0" smtClean="0">
                <a:solidFill>
                  <a:schemeClr val="bg1"/>
                </a:solidFill>
              </a:rPr>
              <a:t>BMKG</a:t>
            </a:r>
            <a:endParaRPr kumimoji="0" lang="id-ID" sz="5400" b="1" i="0" u="none" strike="noStrike" kern="1200" cap="none" spc="0" normalizeH="0" baseline="0" noProof="0" dirty="0">
              <a:ln>
                <a:noFill/>
              </a:ln>
              <a:solidFill>
                <a:schemeClr val="bg1"/>
              </a:solidFill>
              <a:effectLst/>
              <a:uLnTx/>
              <a:uFillTx/>
              <a:latin typeface="+mj-lt"/>
              <a:ea typeface="+mj-ea"/>
              <a:cs typeface="+mj-cs"/>
            </a:endParaRPr>
          </a:p>
        </p:txBody>
      </p:sp>
      <p:pic>
        <p:nvPicPr>
          <p:cNvPr id="4098" name="Picture 2"/>
          <p:cNvPicPr>
            <a:picLocks noChangeAspect="1" noChangeArrowheads="1"/>
          </p:cNvPicPr>
          <p:nvPr/>
        </p:nvPicPr>
        <p:blipFill>
          <a:blip r:embed="rId2"/>
          <a:srcRect/>
          <a:stretch>
            <a:fillRect/>
          </a:stretch>
        </p:blipFill>
        <p:spPr bwMode="auto">
          <a:xfrm>
            <a:off x="2082800" y="1366838"/>
            <a:ext cx="7772400" cy="471646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09" y="163421"/>
            <a:ext cx="11423560" cy="1190738"/>
          </a:xfrm>
          <a:solidFill>
            <a:srgbClr val="CC00FF"/>
          </a:solidFill>
        </p:spPr>
        <p:txBody>
          <a:bodyPr>
            <a:noAutofit/>
          </a:bodyPr>
          <a:lstStyle/>
          <a:p>
            <a:r>
              <a:rPr lang="en-US" dirty="0" smtClean="0">
                <a:solidFill>
                  <a:schemeClr val="bg1"/>
                </a:solidFill>
              </a:rPr>
              <a:t>HASIL BRIEFING </a:t>
            </a:r>
            <a:r>
              <a:rPr lang="id-ID" dirty="0" smtClean="0">
                <a:solidFill>
                  <a:schemeClr val="bg1"/>
                </a:solidFill>
              </a:rPr>
              <a:t>PAGI</a:t>
            </a:r>
            <a:r>
              <a:rPr lang="en-US" dirty="0" smtClean="0">
                <a:solidFill>
                  <a:schemeClr val="bg1"/>
                </a:solidFill>
              </a:rPr>
              <a:t> (</a:t>
            </a:r>
            <a:r>
              <a:rPr lang="en-US" dirty="0" err="1" smtClean="0">
                <a:solidFill>
                  <a:schemeClr val="bg1"/>
                </a:solidFill>
              </a:rPr>
              <a:t>Pukul</a:t>
            </a:r>
            <a:r>
              <a:rPr lang="en-US" dirty="0" smtClean="0">
                <a:solidFill>
                  <a:schemeClr val="bg1"/>
                </a:solidFill>
              </a:rPr>
              <a:t> </a:t>
            </a:r>
            <a:r>
              <a:rPr lang="id-ID" dirty="0" smtClean="0">
                <a:solidFill>
                  <a:schemeClr val="bg1"/>
                </a:solidFill>
              </a:rPr>
              <a:t>07</a:t>
            </a:r>
            <a:r>
              <a:rPr lang="en-US" dirty="0" smtClean="0">
                <a:solidFill>
                  <a:schemeClr val="bg1"/>
                </a:solidFill>
              </a:rPr>
              <a:t>.00) </a:t>
            </a:r>
            <a:r>
              <a:rPr lang="id-ID" dirty="0" smtClean="0">
                <a:solidFill>
                  <a:schemeClr val="bg1"/>
                </a:solidFill>
              </a:rPr>
              <a:t>21 Juli</a:t>
            </a:r>
            <a:r>
              <a:rPr lang="en-US" dirty="0" smtClean="0">
                <a:solidFill>
                  <a:schemeClr val="bg1"/>
                </a:solidFill>
              </a:rPr>
              <a:t> 201</a:t>
            </a:r>
            <a:r>
              <a:rPr lang="id-ID" dirty="0" smtClean="0">
                <a:solidFill>
                  <a:schemeClr val="bg1"/>
                </a:solidFill>
              </a:rPr>
              <a:t>9</a:t>
            </a:r>
            <a:endParaRPr lang="id-ID" dirty="0">
              <a:solidFill>
                <a:schemeClr val="bg1"/>
              </a:solidFill>
            </a:endParaRPr>
          </a:p>
        </p:txBody>
      </p:sp>
      <p:sp>
        <p:nvSpPr>
          <p:cNvPr id="4" name="Rectangle 3"/>
          <p:cNvSpPr/>
          <p:nvPr/>
        </p:nvSpPr>
        <p:spPr>
          <a:xfrm>
            <a:off x="814613" y="1467050"/>
            <a:ext cx="4929363" cy="369332"/>
          </a:xfrm>
          <a:prstGeom prst="rect">
            <a:avLst/>
          </a:prstGeom>
        </p:spPr>
        <p:txBody>
          <a:bodyPr wrap="square">
            <a:spAutoFit/>
          </a:bodyPr>
          <a:lstStyle/>
          <a:p>
            <a:r>
              <a:rPr lang="en-US" b="1" spc="-10" dirty="0" err="1" smtClean="0"/>
              <a:t>Rencana</a:t>
            </a:r>
            <a:r>
              <a:rPr lang="en-US" b="1" spc="-10" dirty="0" smtClean="0"/>
              <a:t> </a:t>
            </a:r>
            <a:r>
              <a:rPr lang="en-US" b="1" spc="-5" dirty="0" err="1"/>
              <a:t>Arah</a:t>
            </a:r>
            <a:r>
              <a:rPr lang="en-US" b="1" spc="-5" dirty="0"/>
              <a:t> TKP </a:t>
            </a:r>
            <a:r>
              <a:rPr lang="en-US" b="1" spc="-5" dirty="0" err="1"/>
              <a:t>Operasi</a:t>
            </a:r>
            <a:r>
              <a:rPr lang="en-US" b="1" spc="-5" dirty="0"/>
              <a:t>  </a:t>
            </a:r>
            <a:r>
              <a:rPr lang="en-US" b="1" spc="-5" dirty="0" err="1" smtClean="0"/>
              <a:t>Helicopte</a:t>
            </a:r>
            <a:r>
              <a:rPr lang="id-ID" b="1" spc="-5" dirty="0" smtClean="0"/>
              <a:t>r</a:t>
            </a:r>
            <a:endParaRPr lang="id-ID" b="1" dirty="0"/>
          </a:p>
        </p:txBody>
      </p:sp>
      <p:pic>
        <p:nvPicPr>
          <p:cNvPr id="5121" name="Picture 1"/>
          <p:cNvPicPr>
            <a:picLocks noChangeAspect="1" noChangeArrowheads="1"/>
          </p:cNvPicPr>
          <p:nvPr/>
        </p:nvPicPr>
        <p:blipFill>
          <a:blip r:embed="rId2"/>
          <a:srcRect/>
          <a:stretch>
            <a:fillRect/>
          </a:stretch>
        </p:blipFill>
        <p:spPr bwMode="auto">
          <a:xfrm>
            <a:off x="889000" y="1841943"/>
            <a:ext cx="10147300" cy="4750945"/>
          </a:xfrm>
          <a:prstGeom prst="rect">
            <a:avLst/>
          </a:prstGeom>
          <a:noFill/>
          <a:ln w="9525">
            <a:noFill/>
            <a:miter lim="800000"/>
            <a:headEnd/>
            <a:tailEnd/>
          </a:ln>
          <a:effectLst/>
        </p:spPr>
      </p:pic>
    </p:spTree>
    <p:extLst>
      <p:ext uri="{BB962C8B-B14F-4D97-AF65-F5344CB8AC3E}">
        <p14:creationId xmlns="" xmlns:p14="http://schemas.microsoft.com/office/powerpoint/2010/main" val="868356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60609" y="163421"/>
            <a:ext cx="11423560" cy="1190738"/>
          </a:xfrm>
          <a:solidFill>
            <a:srgbClr val="CC00FF"/>
          </a:solidFill>
        </p:spPr>
        <p:txBody>
          <a:bodyPr>
            <a:noAutofit/>
          </a:bodyPr>
          <a:lstStyle/>
          <a:p>
            <a:r>
              <a:rPr lang="id-ID" dirty="0" smtClean="0">
                <a:solidFill>
                  <a:schemeClr val="bg1"/>
                </a:solidFill>
              </a:rPr>
              <a:t>DOKUMENTASI</a:t>
            </a:r>
            <a:br>
              <a:rPr lang="id-ID" dirty="0" smtClean="0">
                <a:solidFill>
                  <a:schemeClr val="bg1"/>
                </a:solidFill>
              </a:rPr>
            </a:br>
            <a:r>
              <a:rPr lang="en-US" dirty="0" smtClean="0">
                <a:solidFill>
                  <a:schemeClr val="bg1"/>
                </a:solidFill>
              </a:rPr>
              <a:t>HASIL BRIEFING </a:t>
            </a:r>
            <a:r>
              <a:rPr lang="id-ID" dirty="0" smtClean="0">
                <a:solidFill>
                  <a:schemeClr val="bg1"/>
                </a:solidFill>
              </a:rPr>
              <a:t>PAGI</a:t>
            </a:r>
            <a:r>
              <a:rPr lang="en-US" dirty="0" smtClean="0">
                <a:solidFill>
                  <a:schemeClr val="bg1"/>
                </a:solidFill>
              </a:rPr>
              <a:t> (</a:t>
            </a:r>
            <a:r>
              <a:rPr lang="en-US" dirty="0" err="1" smtClean="0">
                <a:solidFill>
                  <a:schemeClr val="bg1"/>
                </a:solidFill>
              </a:rPr>
              <a:t>Pukul</a:t>
            </a:r>
            <a:r>
              <a:rPr lang="en-US" dirty="0" smtClean="0">
                <a:solidFill>
                  <a:schemeClr val="bg1"/>
                </a:solidFill>
              </a:rPr>
              <a:t> </a:t>
            </a:r>
            <a:r>
              <a:rPr lang="id-ID" dirty="0" smtClean="0">
                <a:solidFill>
                  <a:schemeClr val="bg1"/>
                </a:solidFill>
              </a:rPr>
              <a:t>07</a:t>
            </a:r>
            <a:r>
              <a:rPr lang="en-US" dirty="0" smtClean="0">
                <a:solidFill>
                  <a:schemeClr val="bg1"/>
                </a:solidFill>
              </a:rPr>
              <a:t>.00) </a:t>
            </a:r>
            <a:r>
              <a:rPr lang="id-ID" dirty="0" smtClean="0">
                <a:solidFill>
                  <a:schemeClr val="bg1"/>
                </a:solidFill>
              </a:rPr>
              <a:t>21 Juli</a:t>
            </a:r>
            <a:r>
              <a:rPr lang="en-US" dirty="0" smtClean="0">
                <a:solidFill>
                  <a:schemeClr val="bg1"/>
                </a:solidFill>
              </a:rPr>
              <a:t> 201</a:t>
            </a:r>
            <a:r>
              <a:rPr lang="id-ID" dirty="0" smtClean="0">
                <a:solidFill>
                  <a:schemeClr val="bg1"/>
                </a:solidFill>
              </a:rPr>
              <a:t>9</a:t>
            </a:r>
            <a:endParaRPr lang="id-ID" dirty="0">
              <a:solidFill>
                <a:schemeClr val="bg1"/>
              </a:solidFill>
            </a:endParaRPr>
          </a:p>
        </p:txBody>
      </p:sp>
      <p:pic>
        <p:nvPicPr>
          <p:cNvPr id="8" name="Picture 7">
            <a:extLst>
              <a:ext uri="{FF2B5EF4-FFF2-40B4-BE49-F238E27FC236}">
                <a16:creationId xmlns:a16="http://schemas.microsoft.com/office/drawing/2014/main" xmlns="" id="{176105AA-6EF9-4C05-A547-CF9CC54AD356}"/>
              </a:ext>
            </a:extLst>
          </p:cNvPr>
          <p:cNvPicPr>
            <a:picLocks noChangeAspect="1"/>
          </p:cNvPicPr>
          <p:nvPr/>
        </p:nvPicPr>
        <p:blipFill>
          <a:blip r:embed="rId2"/>
          <a:stretch>
            <a:fillRect/>
          </a:stretch>
        </p:blipFill>
        <p:spPr>
          <a:xfrm>
            <a:off x="6464300" y="1538914"/>
            <a:ext cx="5334000" cy="4417386"/>
          </a:xfrm>
          <a:prstGeom prst="rect">
            <a:avLst/>
          </a:prstGeom>
        </p:spPr>
      </p:pic>
      <p:pic>
        <p:nvPicPr>
          <p:cNvPr id="9" name="Picture 8">
            <a:extLst>
              <a:ext uri="{FF2B5EF4-FFF2-40B4-BE49-F238E27FC236}">
                <a16:creationId xmlns:a16="http://schemas.microsoft.com/office/drawing/2014/main" xmlns="" id="{92588B73-E7B8-4E4E-8F39-9797F6B055E0}"/>
              </a:ext>
            </a:extLst>
          </p:cNvPr>
          <p:cNvPicPr>
            <a:picLocks noChangeAspect="1"/>
          </p:cNvPicPr>
          <p:nvPr/>
        </p:nvPicPr>
        <p:blipFill>
          <a:blip r:embed="rId3"/>
          <a:stretch>
            <a:fillRect/>
          </a:stretch>
        </p:blipFill>
        <p:spPr>
          <a:xfrm>
            <a:off x="355600" y="1524000"/>
            <a:ext cx="5080000" cy="44577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60609" y="163421"/>
            <a:ext cx="11423560" cy="1190738"/>
          </a:xfrm>
          <a:solidFill>
            <a:srgbClr val="CC00FF"/>
          </a:solidFill>
        </p:spPr>
        <p:txBody>
          <a:bodyPr>
            <a:noAutofit/>
          </a:bodyPr>
          <a:lstStyle/>
          <a:p>
            <a:r>
              <a:rPr lang="id-ID" dirty="0" smtClean="0">
                <a:solidFill>
                  <a:schemeClr val="bg1"/>
                </a:solidFill>
              </a:rPr>
              <a:t>DOKUMENTASI</a:t>
            </a:r>
            <a:br>
              <a:rPr lang="id-ID" dirty="0" smtClean="0">
                <a:solidFill>
                  <a:schemeClr val="bg1"/>
                </a:solidFill>
              </a:rPr>
            </a:br>
            <a:r>
              <a:rPr lang="en-US" dirty="0" smtClean="0">
                <a:solidFill>
                  <a:schemeClr val="bg1"/>
                </a:solidFill>
              </a:rPr>
              <a:t>HASIL BRIEFING </a:t>
            </a:r>
            <a:r>
              <a:rPr lang="id-ID" dirty="0" smtClean="0">
                <a:solidFill>
                  <a:schemeClr val="bg1"/>
                </a:solidFill>
              </a:rPr>
              <a:t>MALAM</a:t>
            </a:r>
            <a:r>
              <a:rPr lang="en-US" dirty="0" smtClean="0">
                <a:solidFill>
                  <a:schemeClr val="bg1"/>
                </a:solidFill>
              </a:rPr>
              <a:t> (</a:t>
            </a:r>
            <a:r>
              <a:rPr lang="en-US" dirty="0" err="1" smtClean="0">
                <a:solidFill>
                  <a:schemeClr val="bg1"/>
                </a:solidFill>
              </a:rPr>
              <a:t>Pukul</a:t>
            </a:r>
            <a:r>
              <a:rPr lang="en-US" dirty="0" smtClean="0">
                <a:solidFill>
                  <a:schemeClr val="bg1"/>
                </a:solidFill>
              </a:rPr>
              <a:t> </a:t>
            </a:r>
            <a:r>
              <a:rPr lang="id-ID" dirty="0" smtClean="0">
                <a:solidFill>
                  <a:schemeClr val="bg1"/>
                </a:solidFill>
              </a:rPr>
              <a:t>19</a:t>
            </a:r>
            <a:r>
              <a:rPr lang="en-US" dirty="0" smtClean="0">
                <a:solidFill>
                  <a:schemeClr val="bg1"/>
                </a:solidFill>
              </a:rPr>
              <a:t>.00) </a:t>
            </a:r>
            <a:r>
              <a:rPr lang="id-ID" dirty="0" smtClean="0">
                <a:solidFill>
                  <a:schemeClr val="bg1"/>
                </a:solidFill>
              </a:rPr>
              <a:t>21 Juli</a:t>
            </a:r>
            <a:r>
              <a:rPr lang="en-US" dirty="0" smtClean="0">
                <a:solidFill>
                  <a:schemeClr val="bg1"/>
                </a:solidFill>
              </a:rPr>
              <a:t> 201</a:t>
            </a:r>
            <a:r>
              <a:rPr lang="id-ID" dirty="0" smtClean="0">
                <a:solidFill>
                  <a:schemeClr val="bg1"/>
                </a:solidFill>
              </a:rPr>
              <a:t>9</a:t>
            </a:r>
            <a:endParaRPr lang="id-ID" dirty="0">
              <a:solidFill>
                <a:schemeClr val="bg1"/>
              </a:solidFill>
            </a:endParaRPr>
          </a:p>
        </p:txBody>
      </p:sp>
      <p:pic>
        <p:nvPicPr>
          <p:cNvPr id="8" name="Picture 7">
            <a:extLst>
              <a:ext uri="{FF2B5EF4-FFF2-40B4-BE49-F238E27FC236}">
                <a16:creationId xmlns:a16="http://schemas.microsoft.com/office/drawing/2014/main" xmlns="" id="{4CE7B208-357A-4218-8D1F-C7ED114118E1}"/>
              </a:ext>
            </a:extLst>
          </p:cNvPr>
          <p:cNvPicPr>
            <a:picLocks noChangeAspect="1"/>
          </p:cNvPicPr>
          <p:nvPr/>
        </p:nvPicPr>
        <p:blipFill>
          <a:blip r:embed="rId2"/>
          <a:stretch>
            <a:fillRect/>
          </a:stretch>
        </p:blipFill>
        <p:spPr>
          <a:xfrm>
            <a:off x="6299200" y="1571712"/>
            <a:ext cx="5477702" cy="4244888"/>
          </a:xfrm>
          <a:prstGeom prst="rect">
            <a:avLst/>
          </a:prstGeom>
        </p:spPr>
      </p:pic>
      <p:pic>
        <p:nvPicPr>
          <p:cNvPr id="9" name="Picture 8">
            <a:extLst>
              <a:ext uri="{FF2B5EF4-FFF2-40B4-BE49-F238E27FC236}">
                <a16:creationId xmlns:a16="http://schemas.microsoft.com/office/drawing/2014/main" xmlns="" id="{E672F794-9F47-4ECC-98FE-FF3285E01461}"/>
              </a:ext>
            </a:extLst>
          </p:cNvPr>
          <p:cNvPicPr>
            <a:picLocks noChangeAspect="1"/>
          </p:cNvPicPr>
          <p:nvPr/>
        </p:nvPicPr>
        <p:blipFill>
          <a:blip r:embed="rId3"/>
          <a:stretch>
            <a:fillRect/>
          </a:stretch>
        </p:blipFill>
        <p:spPr>
          <a:xfrm>
            <a:off x="368300" y="1600200"/>
            <a:ext cx="5397500" cy="4241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1875"/>
            <a:ext cx="12192000" cy="1427996"/>
          </a:xfrm>
          <a:solidFill>
            <a:schemeClr val="accent4">
              <a:lumMod val="60000"/>
              <a:lumOff val="40000"/>
            </a:schemeClr>
          </a:solidFill>
        </p:spPr>
        <p:txBody>
          <a:bodyPr>
            <a:normAutofit/>
          </a:bodyPr>
          <a:lstStyle/>
          <a:p>
            <a:r>
              <a:rPr lang="en-US" sz="5400" dirty="0" smtClean="0"/>
              <a:t>SATGAS OPERASI UDARA</a:t>
            </a:r>
            <a:endParaRPr lang="id-ID" sz="5400" dirty="0"/>
          </a:p>
        </p:txBody>
      </p:sp>
    </p:spTree>
    <p:extLst>
      <p:ext uri="{BB962C8B-B14F-4D97-AF65-F5344CB8AC3E}">
        <p14:creationId xmlns="" xmlns:p14="http://schemas.microsoft.com/office/powerpoint/2010/main" val="3486562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60609" y="163421"/>
            <a:ext cx="11423560" cy="1190738"/>
          </a:xfrm>
          <a:solidFill>
            <a:srgbClr val="CC00FF"/>
          </a:solidFill>
        </p:spPr>
        <p:txBody>
          <a:bodyPr>
            <a:noAutofit/>
          </a:bodyPr>
          <a:lstStyle/>
          <a:p>
            <a:r>
              <a:rPr lang="en-US" dirty="0" smtClean="0">
                <a:solidFill>
                  <a:schemeClr val="bg1"/>
                </a:solidFill>
              </a:rPr>
              <a:t>HASIL BRIEFING </a:t>
            </a:r>
            <a:r>
              <a:rPr lang="id-ID" dirty="0" smtClean="0">
                <a:solidFill>
                  <a:schemeClr val="bg1"/>
                </a:solidFill>
              </a:rPr>
              <a:t>MALAM</a:t>
            </a:r>
            <a:r>
              <a:rPr lang="en-US" dirty="0" smtClean="0">
                <a:solidFill>
                  <a:schemeClr val="bg1"/>
                </a:solidFill>
              </a:rPr>
              <a:t> (</a:t>
            </a:r>
            <a:r>
              <a:rPr lang="en-US" dirty="0" err="1" smtClean="0">
                <a:solidFill>
                  <a:schemeClr val="bg1"/>
                </a:solidFill>
              </a:rPr>
              <a:t>Pukul</a:t>
            </a:r>
            <a:r>
              <a:rPr lang="en-US" dirty="0" smtClean="0">
                <a:solidFill>
                  <a:schemeClr val="bg1"/>
                </a:solidFill>
              </a:rPr>
              <a:t> </a:t>
            </a:r>
            <a:r>
              <a:rPr lang="id-ID" dirty="0" smtClean="0">
                <a:solidFill>
                  <a:schemeClr val="bg1"/>
                </a:solidFill>
              </a:rPr>
              <a:t>19</a:t>
            </a:r>
            <a:r>
              <a:rPr lang="en-US" dirty="0" smtClean="0">
                <a:solidFill>
                  <a:schemeClr val="bg1"/>
                </a:solidFill>
              </a:rPr>
              <a:t>.00) </a:t>
            </a:r>
            <a:r>
              <a:rPr lang="id-ID" dirty="0" smtClean="0">
                <a:solidFill>
                  <a:schemeClr val="bg1"/>
                </a:solidFill>
              </a:rPr>
              <a:t>21 Juli</a:t>
            </a:r>
            <a:r>
              <a:rPr lang="en-US" dirty="0" smtClean="0">
                <a:solidFill>
                  <a:schemeClr val="bg1"/>
                </a:solidFill>
              </a:rPr>
              <a:t> 201</a:t>
            </a:r>
            <a:r>
              <a:rPr lang="id-ID" dirty="0" smtClean="0">
                <a:solidFill>
                  <a:schemeClr val="bg1"/>
                </a:solidFill>
              </a:rPr>
              <a:t>9</a:t>
            </a:r>
            <a:endParaRPr lang="id-ID" dirty="0">
              <a:solidFill>
                <a:schemeClr val="bg1"/>
              </a:solidFill>
            </a:endParaRPr>
          </a:p>
        </p:txBody>
      </p:sp>
      <p:sp>
        <p:nvSpPr>
          <p:cNvPr id="8" name="Rectangle 7"/>
          <p:cNvSpPr/>
          <p:nvPr/>
        </p:nvSpPr>
        <p:spPr>
          <a:xfrm>
            <a:off x="393700" y="1625600"/>
            <a:ext cx="8750300" cy="4093428"/>
          </a:xfrm>
          <a:prstGeom prst="rect">
            <a:avLst/>
          </a:prstGeom>
        </p:spPr>
        <p:txBody>
          <a:bodyPr wrap="square">
            <a:spAutoFit/>
          </a:bodyPr>
          <a:lstStyle/>
          <a:p>
            <a:pPr marL="514350" indent="-514350" algn="just">
              <a:buFont typeface="+mj-lt"/>
              <a:buAutoNum type="arabicPeriod"/>
            </a:pPr>
            <a:r>
              <a:rPr lang="en-GB" sz="2000" b="1" dirty="0" smtClean="0"/>
              <a:t>Helicopter MI-8 UR CMX </a:t>
            </a:r>
            <a:r>
              <a:rPr lang="en-GB" sz="2000" dirty="0" smtClean="0"/>
              <a:t>Maintenance;</a:t>
            </a:r>
          </a:p>
          <a:p>
            <a:pPr marL="514350" indent="-514350" algn="just">
              <a:buFont typeface="+mj-lt"/>
              <a:buAutoNum type="arabicPeriod"/>
            </a:pPr>
            <a:r>
              <a:rPr lang="en-GB" sz="2000" b="1" dirty="0" smtClean="0"/>
              <a:t>Helicopter MI-8 UR CMN </a:t>
            </a:r>
            <a:r>
              <a:rPr lang="en-GB" sz="2000" dirty="0" smtClean="0"/>
              <a:t>Standby /</a:t>
            </a:r>
            <a:r>
              <a:rPr lang="en-GB" sz="2000" dirty="0" err="1" smtClean="0"/>
              <a:t>tidak</a:t>
            </a:r>
            <a:r>
              <a:rPr lang="en-GB" sz="2000" dirty="0" smtClean="0"/>
              <a:t> </a:t>
            </a:r>
            <a:r>
              <a:rPr lang="en-GB" sz="2000" dirty="0" err="1" smtClean="0"/>
              <a:t>melaksanakan</a:t>
            </a:r>
            <a:r>
              <a:rPr lang="en-GB" sz="2000" dirty="0" smtClean="0"/>
              <a:t> </a:t>
            </a:r>
            <a:r>
              <a:rPr lang="en-GB" sz="2000" dirty="0" err="1" smtClean="0"/>
              <a:t>misi</a:t>
            </a:r>
            <a:r>
              <a:rPr lang="en-GB" sz="2000" dirty="0" smtClean="0"/>
              <a:t> WB </a:t>
            </a:r>
            <a:r>
              <a:rPr lang="en-GB" sz="2000" dirty="0" err="1" smtClean="0"/>
              <a:t>namun</a:t>
            </a:r>
            <a:r>
              <a:rPr lang="en-GB" sz="2000" dirty="0" smtClean="0"/>
              <a:t> </a:t>
            </a:r>
            <a:r>
              <a:rPr lang="en-GB" sz="2000" dirty="0" err="1" smtClean="0"/>
              <a:t>demikian</a:t>
            </a:r>
            <a:r>
              <a:rPr lang="en-GB" sz="2000" dirty="0" smtClean="0"/>
              <a:t> operator </a:t>
            </a:r>
            <a:r>
              <a:rPr lang="en-GB" sz="2000" dirty="0" err="1" smtClean="0"/>
              <a:t>helikopter</a:t>
            </a:r>
            <a:r>
              <a:rPr lang="en-GB" sz="2000" dirty="0" smtClean="0"/>
              <a:t> </a:t>
            </a:r>
            <a:r>
              <a:rPr lang="en-GB" sz="2000" dirty="0" err="1" smtClean="0"/>
              <a:t>tetap</a:t>
            </a:r>
            <a:r>
              <a:rPr lang="en-GB" sz="2000" dirty="0" smtClean="0"/>
              <a:t> </a:t>
            </a:r>
            <a:r>
              <a:rPr lang="en-GB" sz="2000" dirty="0" err="1" smtClean="0"/>
              <a:t>melakukan</a:t>
            </a:r>
            <a:r>
              <a:rPr lang="en-GB" sz="2000" dirty="0" smtClean="0"/>
              <a:t> </a:t>
            </a:r>
            <a:r>
              <a:rPr lang="en-GB" sz="2000" dirty="0" err="1" smtClean="0"/>
              <a:t>pengecekan</a:t>
            </a:r>
            <a:r>
              <a:rPr lang="en-GB" sz="2000" dirty="0" smtClean="0"/>
              <a:t> </a:t>
            </a:r>
            <a:r>
              <a:rPr lang="en-GB" sz="2000" dirty="0" err="1" smtClean="0"/>
              <a:t>helikopter</a:t>
            </a:r>
            <a:r>
              <a:rPr lang="en-GB" sz="2000" dirty="0" smtClean="0"/>
              <a:t> </a:t>
            </a:r>
            <a:r>
              <a:rPr lang="en-GB" sz="2000" dirty="0" err="1" smtClean="0"/>
              <a:t>di</a:t>
            </a:r>
            <a:r>
              <a:rPr lang="en-GB" sz="2000" dirty="0" smtClean="0"/>
              <a:t> </a:t>
            </a:r>
            <a:r>
              <a:rPr lang="en-GB" sz="2000" dirty="0" err="1" smtClean="0"/>
              <a:t>Lanud</a:t>
            </a:r>
            <a:r>
              <a:rPr lang="en-GB" sz="2000" dirty="0" smtClean="0"/>
              <a:t> </a:t>
            </a:r>
            <a:r>
              <a:rPr lang="en-GB" sz="2000" dirty="0" err="1" smtClean="0"/>
              <a:t>Supadio</a:t>
            </a:r>
            <a:r>
              <a:rPr lang="en-GB" sz="2000" dirty="0" smtClean="0"/>
              <a:t> Pontianak </a:t>
            </a:r>
            <a:r>
              <a:rPr lang="en-GB" sz="2000" dirty="0" err="1" smtClean="0"/>
              <a:t>sambil</a:t>
            </a:r>
            <a:r>
              <a:rPr lang="en-GB" sz="2000" dirty="0" smtClean="0"/>
              <a:t> </a:t>
            </a:r>
            <a:r>
              <a:rPr lang="en-GB" sz="2000" dirty="0" err="1" smtClean="0"/>
              <a:t>menunggu</a:t>
            </a:r>
            <a:r>
              <a:rPr lang="en-GB" sz="2000" dirty="0" smtClean="0"/>
              <a:t> </a:t>
            </a:r>
            <a:r>
              <a:rPr lang="en-GB" sz="2000" dirty="0" err="1" smtClean="0"/>
              <a:t>perkembangan</a:t>
            </a:r>
            <a:r>
              <a:rPr lang="en-GB" sz="2000" dirty="0" smtClean="0"/>
              <a:t> </a:t>
            </a:r>
            <a:r>
              <a:rPr lang="en-GB" sz="2000" dirty="0" err="1" smtClean="0"/>
              <a:t>dan</a:t>
            </a:r>
            <a:r>
              <a:rPr lang="en-GB" sz="2000" dirty="0" smtClean="0"/>
              <a:t> </a:t>
            </a:r>
            <a:r>
              <a:rPr lang="en-GB" sz="2000" dirty="0" err="1" smtClean="0"/>
              <a:t>arahan</a:t>
            </a:r>
            <a:r>
              <a:rPr lang="en-GB" sz="2000" dirty="0" smtClean="0"/>
              <a:t>;</a:t>
            </a:r>
          </a:p>
          <a:p>
            <a:pPr marL="514350" indent="-514350" algn="just">
              <a:buFont typeface="+mj-lt"/>
              <a:buAutoNum type="arabicPeriod"/>
            </a:pPr>
            <a:r>
              <a:rPr lang="en-GB" sz="2000" b="1" dirty="0" smtClean="0"/>
              <a:t>Helicopter Bell N216PJ </a:t>
            </a:r>
            <a:r>
              <a:rPr lang="en-GB" sz="2000" dirty="0" smtClean="0"/>
              <a:t>Standby /</a:t>
            </a:r>
            <a:r>
              <a:rPr lang="en-GB" sz="2000" dirty="0" err="1" smtClean="0"/>
              <a:t>tidak</a:t>
            </a:r>
            <a:r>
              <a:rPr lang="en-GB" sz="2000" dirty="0" smtClean="0"/>
              <a:t> </a:t>
            </a:r>
            <a:r>
              <a:rPr lang="en-GB" sz="2000" dirty="0" err="1" smtClean="0"/>
              <a:t>melaksanakan</a:t>
            </a:r>
            <a:r>
              <a:rPr lang="en-GB" sz="2000" dirty="0" smtClean="0"/>
              <a:t> </a:t>
            </a:r>
            <a:r>
              <a:rPr lang="en-GB" sz="2000" dirty="0" err="1" smtClean="0"/>
              <a:t>misi</a:t>
            </a:r>
            <a:r>
              <a:rPr lang="en-GB" sz="2000" dirty="0" smtClean="0"/>
              <a:t> WB </a:t>
            </a:r>
            <a:r>
              <a:rPr lang="en-GB" sz="2000" dirty="0" err="1" smtClean="0"/>
              <a:t>namun</a:t>
            </a:r>
            <a:r>
              <a:rPr lang="en-GB" sz="2000" dirty="0" smtClean="0"/>
              <a:t> </a:t>
            </a:r>
            <a:r>
              <a:rPr lang="en-GB" sz="2000" dirty="0" err="1" smtClean="0"/>
              <a:t>demikian</a:t>
            </a:r>
            <a:r>
              <a:rPr lang="en-GB" sz="2000" dirty="0" smtClean="0"/>
              <a:t> operator </a:t>
            </a:r>
            <a:r>
              <a:rPr lang="en-GB" sz="2000" dirty="0" err="1" smtClean="0"/>
              <a:t>helikopter</a:t>
            </a:r>
            <a:r>
              <a:rPr lang="en-GB" sz="2000" dirty="0" smtClean="0"/>
              <a:t> </a:t>
            </a:r>
            <a:r>
              <a:rPr lang="en-GB" sz="2000" dirty="0" err="1" smtClean="0"/>
              <a:t>tetap</a:t>
            </a:r>
            <a:r>
              <a:rPr lang="en-GB" sz="2000" dirty="0" smtClean="0"/>
              <a:t> </a:t>
            </a:r>
            <a:r>
              <a:rPr lang="en-GB" sz="2000" dirty="0" err="1" smtClean="0"/>
              <a:t>melakukan</a:t>
            </a:r>
            <a:r>
              <a:rPr lang="en-GB" sz="2000" dirty="0" smtClean="0"/>
              <a:t> </a:t>
            </a:r>
            <a:r>
              <a:rPr lang="en-GB" sz="2000" dirty="0" err="1" smtClean="0"/>
              <a:t>pengecekan</a:t>
            </a:r>
            <a:r>
              <a:rPr lang="en-GB" sz="2000" dirty="0" smtClean="0"/>
              <a:t> </a:t>
            </a:r>
            <a:r>
              <a:rPr lang="en-GB" sz="2000" dirty="0" err="1" smtClean="0"/>
              <a:t>helikopter</a:t>
            </a:r>
            <a:r>
              <a:rPr lang="en-GB" sz="2000" dirty="0" smtClean="0"/>
              <a:t> </a:t>
            </a:r>
            <a:r>
              <a:rPr lang="en-GB" sz="2000" dirty="0" err="1" smtClean="0"/>
              <a:t>di</a:t>
            </a:r>
            <a:r>
              <a:rPr lang="en-GB" sz="2000" dirty="0" smtClean="0"/>
              <a:t> </a:t>
            </a:r>
            <a:r>
              <a:rPr lang="en-GB" sz="2000" dirty="0" err="1" smtClean="0"/>
              <a:t>Rahadi</a:t>
            </a:r>
            <a:r>
              <a:rPr lang="en-GB" sz="2000" dirty="0" smtClean="0"/>
              <a:t> </a:t>
            </a:r>
            <a:r>
              <a:rPr lang="en-GB" sz="2000" dirty="0" err="1" smtClean="0"/>
              <a:t>Oesman</a:t>
            </a:r>
            <a:r>
              <a:rPr lang="en-GB" sz="2000" dirty="0" smtClean="0"/>
              <a:t> </a:t>
            </a:r>
            <a:r>
              <a:rPr lang="en-GB" sz="2000" dirty="0" err="1" smtClean="0"/>
              <a:t>Ketapang</a:t>
            </a:r>
            <a:r>
              <a:rPr lang="en-GB" sz="2000" dirty="0" smtClean="0"/>
              <a:t> </a:t>
            </a:r>
            <a:r>
              <a:rPr lang="en-GB" sz="2000" dirty="0" err="1" smtClean="0"/>
              <a:t>sambil</a:t>
            </a:r>
            <a:r>
              <a:rPr lang="en-GB" sz="2000" dirty="0" smtClean="0"/>
              <a:t> </a:t>
            </a:r>
            <a:r>
              <a:rPr lang="en-GB" sz="2000" dirty="0" err="1" smtClean="0"/>
              <a:t>menunggu</a:t>
            </a:r>
            <a:r>
              <a:rPr lang="en-GB" sz="2000" dirty="0" smtClean="0"/>
              <a:t> </a:t>
            </a:r>
            <a:r>
              <a:rPr lang="en-GB" sz="2000" dirty="0" err="1" smtClean="0"/>
              <a:t>perkembangan</a:t>
            </a:r>
            <a:r>
              <a:rPr lang="en-GB" sz="2000" dirty="0" smtClean="0"/>
              <a:t> </a:t>
            </a:r>
            <a:r>
              <a:rPr lang="en-GB" sz="2000" dirty="0" err="1" smtClean="0"/>
              <a:t>dan</a:t>
            </a:r>
            <a:r>
              <a:rPr lang="en-GB" sz="2000" dirty="0" smtClean="0"/>
              <a:t> </a:t>
            </a:r>
            <a:r>
              <a:rPr lang="en-GB" sz="2000" dirty="0" err="1" smtClean="0"/>
              <a:t>arahan</a:t>
            </a:r>
            <a:r>
              <a:rPr lang="en-GB" sz="2000" dirty="0" smtClean="0"/>
              <a:t>;</a:t>
            </a:r>
          </a:p>
          <a:p>
            <a:pPr marL="514350" indent="-514350" algn="just">
              <a:buFont typeface="+mj-lt"/>
              <a:buAutoNum type="arabicPeriod"/>
            </a:pPr>
            <a:r>
              <a:rPr lang="en-GB" sz="2000" b="1" dirty="0" smtClean="0"/>
              <a:t>Helicopter Bell N234PH </a:t>
            </a:r>
            <a:r>
              <a:rPr lang="en-GB" sz="2000" dirty="0" smtClean="0"/>
              <a:t>Standby /</a:t>
            </a:r>
            <a:r>
              <a:rPr lang="en-GB" sz="2000" dirty="0" err="1" smtClean="0"/>
              <a:t>tidak</a:t>
            </a:r>
            <a:r>
              <a:rPr lang="en-GB" sz="2000" dirty="0" smtClean="0"/>
              <a:t> </a:t>
            </a:r>
            <a:r>
              <a:rPr lang="en-GB" sz="2000" dirty="0" err="1" smtClean="0"/>
              <a:t>melaksanakan</a:t>
            </a:r>
            <a:r>
              <a:rPr lang="en-GB" sz="2000" dirty="0" smtClean="0"/>
              <a:t> </a:t>
            </a:r>
            <a:r>
              <a:rPr lang="en-GB" sz="2000" dirty="0" err="1" smtClean="0"/>
              <a:t>misi</a:t>
            </a:r>
            <a:r>
              <a:rPr lang="en-GB" sz="2000" dirty="0" smtClean="0"/>
              <a:t> WB </a:t>
            </a:r>
            <a:r>
              <a:rPr lang="en-GB" sz="2000" dirty="0" err="1" smtClean="0"/>
              <a:t>namun</a:t>
            </a:r>
            <a:r>
              <a:rPr lang="en-GB" sz="2000" dirty="0" smtClean="0"/>
              <a:t> </a:t>
            </a:r>
            <a:r>
              <a:rPr lang="en-GB" sz="2000" dirty="0" err="1" smtClean="0"/>
              <a:t>demikian</a:t>
            </a:r>
            <a:r>
              <a:rPr lang="en-GB" sz="2000" dirty="0" smtClean="0"/>
              <a:t> operator </a:t>
            </a:r>
            <a:r>
              <a:rPr lang="en-GB" sz="2000" dirty="0" err="1" smtClean="0"/>
              <a:t>helikopter</a:t>
            </a:r>
            <a:r>
              <a:rPr lang="en-GB" sz="2000" dirty="0" smtClean="0"/>
              <a:t> </a:t>
            </a:r>
            <a:r>
              <a:rPr lang="en-GB" sz="2000" dirty="0" err="1" smtClean="0"/>
              <a:t>tetap</a:t>
            </a:r>
            <a:r>
              <a:rPr lang="en-GB" sz="2000" dirty="0" smtClean="0"/>
              <a:t> </a:t>
            </a:r>
            <a:r>
              <a:rPr lang="en-GB" sz="2000" dirty="0" err="1" smtClean="0"/>
              <a:t>melakukan</a:t>
            </a:r>
            <a:r>
              <a:rPr lang="en-GB" sz="2000" dirty="0" smtClean="0"/>
              <a:t> </a:t>
            </a:r>
            <a:r>
              <a:rPr lang="en-GB" sz="2000" dirty="0" err="1" smtClean="0"/>
              <a:t>pengecekan</a:t>
            </a:r>
            <a:r>
              <a:rPr lang="en-GB" sz="2000" dirty="0" smtClean="0"/>
              <a:t> </a:t>
            </a:r>
            <a:r>
              <a:rPr lang="en-GB" sz="2000" dirty="0" err="1" smtClean="0"/>
              <a:t>helikopter</a:t>
            </a:r>
            <a:r>
              <a:rPr lang="en-GB" sz="2000" dirty="0" smtClean="0"/>
              <a:t> </a:t>
            </a:r>
            <a:r>
              <a:rPr lang="en-GB" sz="2000" dirty="0" err="1" smtClean="0"/>
              <a:t>di</a:t>
            </a:r>
            <a:r>
              <a:rPr lang="en-GB" sz="2000" dirty="0" smtClean="0"/>
              <a:t> </a:t>
            </a:r>
            <a:r>
              <a:rPr lang="en-GB" sz="2000" dirty="0" err="1" smtClean="0"/>
              <a:t>Rahadi</a:t>
            </a:r>
            <a:r>
              <a:rPr lang="en-GB" sz="2000" dirty="0" smtClean="0"/>
              <a:t> </a:t>
            </a:r>
            <a:r>
              <a:rPr lang="en-GB" sz="2000" dirty="0" err="1" smtClean="0"/>
              <a:t>Oesman</a:t>
            </a:r>
            <a:r>
              <a:rPr lang="en-GB" sz="2000" dirty="0" smtClean="0"/>
              <a:t> </a:t>
            </a:r>
            <a:r>
              <a:rPr lang="en-GB" sz="2000" dirty="0" err="1" smtClean="0"/>
              <a:t>Ketapang</a:t>
            </a:r>
            <a:r>
              <a:rPr lang="en-GB" sz="2000" dirty="0" smtClean="0"/>
              <a:t> </a:t>
            </a:r>
            <a:r>
              <a:rPr lang="en-GB" sz="2000" dirty="0" err="1" smtClean="0"/>
              <a:t>sambil</a:t>
            </a:r>
            <a:r>
              <a:rPr lang="en-GB" sz="2000" dirty="0" smtClean="0"/>
              <a:t> </a:t>
            </a:r>
            <a:r>
              <a:rPr lang="en-GB" sz="2000" dirty="0" err="1" smtClean="0"/>
              <a:t>menunggu</a:t>
            </a:r>
            <a:r>
              <a:rPr lang="en-GB" sz="2000" dirty="0" smtClean="0"/>
              <a:t> </a:t>
            </a:r>
            <a:r>
              <a:rPr lang="en-GB" sz="2000" dirty="0" err="1" smtClean="0"/>
              <a:t>perkembangan</a:t>
            </a:r>
            <a:r>
              <a:rPr lang="en-GB" sz="2000" dirty="0" smtClean="0"/>
              <a:t> </a:t>
            </a:r>
            <a:r>
              <a:rPr lang="en-GB" sz="2000" dirty="0" err="1" smtClean="0"/>
              <a:t>dan</a:t>
            </a:r>
            <a:r>
              <a:rPr lang="en-GB" sz="2000" dirty="0" smtClean="0"/>
              <a:t> </a:t>
            </a:r>
            <a:r>
              <a:rPr lang="en-GB" sz="2000" dirty="0" err="1" smtClean="0"/>
              <a:t>arahan</a:t>
            </a:r>
            <a:r>
              <a:rPr lang="en-GB" sz="2000" dirty="0" smtClean="0"/>
              <a:t>;</a:t>
            </a:r>
          </a:p>
          <a:p>
            <a:pPr marL="514350" indent="-514350" algn="just">
              <a:buFont typeface="+mj-lt"/>
              <a:buAutoNum type="arabicPeriod"/>
            </a:pPr>
            <a:r>
              <a:rPr lang="en-GB" sz="2000" b="1" dirty="0" smtClean="0"/>
              <a:t>Helicopter Bell 412 / PK-PDA </a:t>
            </a:r>
            <a:r>
              <a:rPr lang="en-GB" sz="2000" dirty="0" smtClean="0"/>
              <a:t>Standby /</a:t>
            </a:r>
            <a:r>
              <a:rPr lang="en-GB" sz="2000" dirty="0" err="1" smtClean="0"/>
              <a:t>tidak</a:t>
            </a:r>
            <a:r>
              <a:rPr lang="en-GB" sz="2000" dirty="0" smtClean="0"/>
              <a:t> </a:t>
            </a:r>
            <a:r>
              <a:rPr lang="en-GB" sz="2000" dirty="0" err="1" smtClean="0"/>
              <a:t>melaksanakan</a:t>
            </a:r>
            <a:r>
              <a:rPr lang="en-GB" sz="2000" dirty="0" smtClean="0"/>
              <a:t> </a:t>
            </a:r>
            <a:r>
              <a:rPr lang="en-GB" sz="2000" dirty="0" err="1" smtClean="0"/>
              <a:t>misi</a:t>
            </a:r>
            <a:r>
              <a:rPr lang="en-GB" sz="2000" dirty="0" smtClean="0"/>
              <a:t> </a:t>
            </a:r>
            <a:r>
              <a:rPr lang="en-GB" sz="2000" dirty="0" err="1" smtClean="0"/>
              <a:t>patroli</a:t>
            </a:r>
            <a:r>
              <a:rPr lang="en-GB" sz="2000" dirty="0" smtClean="0"/>
              <a:t> /WB </a:t>
            </a:r>
            <a:r>
              <a:rPr lang="en-GB" sz="2000" dirty="0" err="1" smtClean="0"/>
              <a:t>namun</a:t>
            </a:r>
            <a:r>
              <a:rPr lang="en-GB" sz="2000" dirty="0" smtClean="0"/>
              <a:t> </a:t>
            </a:r>
            <a:r>
              <a:rPr lang="en-GB" sz="2000" dirty="0" err="1" smtClean="0"/>
              <a:t>demikian</a:t>
            </a:r>
            <a:r>
              <a:rPr lang="en-GB" sz="2000" dirty="0" smtClean="0"/>
              <a:t> operator </a:t>
            </a:r>
            <a:r>
              <a:rPr lang="en-GB" sz="2000" dirty="0" err="1" smtClean="0"/>
              <a:t>helikopter</a:t>
            </a:r>
            <a:r>
              <a:rPr lang="en-GB" sz="2000" dirty="0" smtClean="0"/>
              <a:t> </a:t>
            </a:r>
            <a:r>
              <a:rPr lang="en-GB" sz="2000" dirty="0" err="1" smtClean="0"/>
              <a:t>tetap</a:t>
            </a:r>
            <a:r>
              <a:rPr lang="en-GB" sz="2000" dirty="0" smtClean="0"/>
              <a:t> </a:t>
            </a:r>
            <a:r>
              <a:rPr lang="en-GB" sz="2000" dirty="0" err="1" smtClean="0"/>
              <a:t>melakukan</a:t>
            </a:r>
            <a:r>
              <a:rPr lang="en-GB" sz="2000" dirty="0" smtClean="0"/>
              <a:t> </a:t>
            </a:r>
            <a:r>
              <a:rPr lang="en-GB" sz="2000" dirty="0" err="1" smtClean="0"/>
              <a:t>pengecekan</a:t>
            </a:r>
            <a:r>
              <a:rPr lang="en-GB" sz="2000" dirty="0" smtClean="0"/>
              <a:t> </a:t>
            </a:r>
            <a:r>
              <a:rPr lang="en-GB" sz="2000" dirty="0" err="1" smtClean="0"/>
              <a:t>helikopter</a:t>
            </a:r>
            <a:r>
              <a:rPr lang="en-GB" sz="2000" dirty="0" smtClean="0"/>
              <a:t> </a:t>
            </a:r>
            <a:r>
              <a:rPr lang="en-GB" sz="2000" dirty="0" err="1" smtClean="0"/>
              <a:t>di</a:t>
            </a:r>
            <a:r>
              <a:rPr lang="en-GB" sz="2000" dirty="0" smtClean="0"/>
              <a:t> </a:t>
            </a:r>
            <a:r>
              <a:rPr lang="en-GB" sz="2000" dirty="0" err="1" smtClean="0"/>
              <a:t>Lanud</a:t>
            </a:r>
            <a:r>
              <a:rPr lang="en-GB" sz="2000" dirty="0" smtClean="0"/>
              <a:t> </a:t>
            </a:r>
            <a:r>
              <a:rPr lang="en-GB" sz="2000" dirty="0" err="1" smtClean="0"/>
              <a:t>Supadio</a:t>
            </a:r>
            <a:r>
              <a:rPr lang="en-GB" sz="2000" dirty="0" smtClean="0"/>
              <a:t> Pontianak </a:t>
            </a:r>
            <a:r>
              <a:rPr lang="en-GB" sz="2000" dirty="0" err="1" smtClean="0"/>
              <a:t>sambil</a:t>
            </a:r>
            <a:r>
              <a:rPr lang="en-GB" sz="2000" dirty="0" smtClean="0"/>
              <a:t> </a:t>
            </a:r>
            <a:r>
              <a:rPr lang="en-GB" sz="2000" dirty="0" err="1" smtClean="0"/>
              <a:t>menunggu</a:t>
            </a:r>
            <a:r>
              <a:rPr lang="en-GB" sz="2000" dirty="0" smtClean="0"/>
              <a:t> </a:t>
            </a:r>
            <a:r>
              <a:rPr lang="en-GB" sz="2000" dirty="0" err="1" smtClean="0"/>
              <a:t>perkembangan</a:t>
            </a:r>
            <a:r>
              <a:rPr lang="en-GB" sz="2000" dirty="0" smtClean="0"/>
              <a:t> </a:t>
            </a:r>
            <a:r>
              <a:rPr lang="en-GB" sz="2000" dirty="0" err="1" smtClean="0"/>
              <a:t>dan</a:t>
            </a:r>
            <a:r>
              <a:rPr lang="en-GB" sz="2000" dirty="0" smtClean="0"/>
              <a:t> </a:t>
            </a:r>
            <a:r>
              <a:rPr lang="en-GB" sz="2000" dirty="0" err="1" smtClean="0"/>
              <a:t>arahan</a:t>
            </a:r>
            <a:r>
              <a:rPr lang="en-GB" sz="2000" dirty="0" smtClean="0"/>
              <a:t>;</a:t>
            </a:r>
            <a:endParaRPr lang="en-GB"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18"/>
            <a:ext cx="12192000" cy="1199404"/>
          </a:xfrm>
          <a:solidFill>
            <a:srgbClr val="00B050"/>
          </a:solidFill>
        </p:spPr>
        <p:txBody>
          <a:bodyPr>
            <a:noAutofit/>
          </a:bodyPr>
          <a:lstStyle/>
          <a:p>
            <a:r>
              <a:rPr lang="en-US" sz="5400" dirty="0" smtClean="0">
                <a:solidFill>
                  <a:schemeClr val="bg1"/>
                </a:solidFill>
              </a:rPr>
              <a:t>SATGAS SOSIALISASI </a:t>
            </a:r>
            <a:endParaRPr lang="id-ID" sz="5400" dirty="0">
              <a:solidFill>
                <a:schemeClr val="bg1"/>
              </a:solidFill>
            </a:endParaRPr>
          </a:p>
        </p:txBody>
      </p:sp>
      <p:sp>
        <p:nvSpPr>
          <p:cNvPr id="11" name="Rectangle 10"/>
          <p:cNvSpPr/>
          <p:nvPr/>
        </p:nvSpPr>
        <p:spPr>
          <a:xfrm>
            <a:off x="2019300" y="3244334"/>
            <a:ext cx="7226300" cy="646331"/>
          </a:xfrm>
          <a:prstGeom prst="rect">
            <a:avLst/>
          </a:prstGeom>
        </p:spPr>
        <p:txBody>
          <a:bodyPr wrap="square">
            <a:spAutoFit/>
          </a:bodyPr>
          <a:lstStyle/>
          <a:p>
            <a:pPr lvl="0" algn="ctr">
              <a:spcBef>
                <a:spcPct val="0"/>
              </a:spcBef>
              <a:defRPr/>
            </a:pPr>
            <a:r>
              <a:rPr lang="id-ID" sz="3600" b="1" dirty="0" smtClean="0"/>
              <a:t>     BELUM ADA LAPORAN MASUK</a:t>
            </a:r>
            <a:endParaRPr lang="id-ID" sz="3600" b="1" dirty="0"/>
          </a:p>
        </p:txBody>
      </p:sp>
    </p:spTree>
    <p:extLst>
      <p:ext uri="{BB962C8B-B14F-4D97-AF65-F5344CB8AC3E}">
        <p14:creationId xmlns="" xmlns:p14="http://schemas.microsoft.com/office/powerpoint/2010/main" val="3727939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47"/>
            <a:ext cx="12192000" cy="1427996"/>
          </a:xfrm>
          <a:solidFill>
            <a:srgbClr val="FFFF00"/>
          </a:solidFill>
        </p:spPr>
        <p:txBody>
          <a:bodyPr>
            <a:normAutofit/>
          </a:bodyPr>
          <a:lstStyle/>
          <a:p>
            <a:r>
              <a:rPr lang="en-US" sz="5400" dirty="0" smtClean="0"/>
              <a:t>SATGAS DOA MINTA TURUN HUJAN</a:t>
            </a:r>
            <a:endParaRPr lang="id-ID" sz="5400" dirty="0"/>
          </a:p>
        </p:txBody>
      </p:sp>
      <p:sp>
        <p:nvSpPr>
          <p:cNvPr id="5" name="Rectangle 4"/>
          <p:cNvSpPr/>
          <p:nvPr/>
        </p:nvSpPr>
        <p:spPr>
          <a:xfrm>
            <a:off x="1778000" y="3244334"/>
            <a:ext cx="9540135" cy="707886"/>
          </a:xfrm>
          <a:prstGeom prst="rect">
            <a:avLst/>
          </a:prstGeom>
        </p:spPr>
        <p:txBody>
          <a:bodyPr wrap="square">
            <a:spAutoFit/>
          </a:bodyPr>
          <a:lstStyle/>
          <a:p>
            <a:r>
              <a:rPr lang="id-ID" sz="4000" b="1" dirty="0" smtClean="0"/>
              <a:t>         BELUM ADA LAPORAN MASUK</a:t>
            </a:r>
            <a:endParaRPr lang="id-ID" sz="4000" dirty="0"/>
          </a:p>
        </p:txBody>
      </p:sp>
    </p:spTree>
    <p:extLst>
      <p:ext uri="{BB962C8B-B14F-4D97-AF65-F5344CB8AC3E}">
        <p14:creationId xmlns="" xmlns:p14="http://schemas.microsoft.com/office/powerpoint/2010/main" val="2577293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547688" y="1681163"/>
            <a:ext cx="5157787" cy="823912"/>
          </a:xfrm>
        </p:spPr>
        <p:txBody>
          <a:bodyPr/>
          <a:lstStyle/>
          <a:p>
            <a:pPr algn="ctr"/>
            <a:r>
              <a:rPr lang="id-ID" b="0" dirty="0" smtClean="0">
                <a:latin typeface="Times New Roman" pitchFamily="18" charset="0"/>
                <a:cs typeface="Times New Roman" pitchFamily="18" charset="0"/>
              </a:rPr>
              <a:t>Mengetahui</a:t>
            </a:r>
            <a:endParaRPr lang="id-ID" b="0" dirty="0">
              <a:latin typeface="Times New Roman" pitchFamily="18" charset="0"/>
              <a:cs typeface="Times New Roman" pitchFamily="18" charset="0"/>
            </a:endParaRPr>
          </a:p>
        </p:txBody>
      </p:sp>
      <p:sp>
        <p:nvSpPr>
          <p:cNvPr id="10" name="Text Placeholder 9"/>
          <p:cNvSpPr>
            <a:spLocks noGrp="1"/>
          </p:cNvSpPr>
          <p:nvPr>
            <p:ph type="body" sz="quarter" idx="3"/>
          </p:nvPr>
        </p:nvSpPr>
        <p:spPr/>
        <p:txBody>
          <a:bodyPr/>
          <a:lstStyle/>
          <a:p>
            <a:pPr algn="ctr"/>
            <a:r>
              <a:rPr lang="en-US" b="0" dirty="0" smtClean="0">
                <a:latin typeface="Times New Roman" panose="02020603050405020304" pitchFamily="18" charset="0"/>
                <a:cs typeface="Times New Roman" panose="02020603050405020304" pitchFamily="18" charset="0"/>
              </a:rPr>
              <a:t>Pontianak, </a:t>
            </a:r>
            <a:r>
              <a:rPr lang="id-ID" b="0" dirty="0" smtClean="0">
                <a:latin typeface="Times New Roman" panose="02020603050405020304" pitchFamily="18" charset="0"/>
                <a:cs typeface="Times New Roman" panose="02020603050405020304" pitchFamily="18" charset="0"/>
              </a:rPr>
              <a:t>21 Juli</a:t>
            </a:r>
            <a:r>
              <a:rPr lang="en-US" b="0" dirty="0" smtClean="0">
                <a:latin typeface="Times New Roman" panose="02020603050405020304" pitchFamily="18" charset="0"/>
                <a:cs typeface="Times New Roman" panose="02020603050405020304" pitchFamily="18" charset="0"/>
              </a:rPr>
              <a:t> 201</a:t>
            </a:r>
            <a:r>
              <a:rPr lang="id-ID" b="0" dirty="0" smtClean="0">
                <a:latin typeface="Times New Roman" panose="02020603050405020304" pitchFamily="18" charset="0"/>
                <a:cs typeface="Times New Roman" panose="02020603050405020304" pitchFamily="18" charset="0"/>
              </a:rPr>
              <a:t>9</a:t>
            </a:r>
            <a:endParaRPr lang="id-ID" dirty="0"/>
          </a:p>
        </p:txBody>
      </p:sp>
      <p:sp>
        <p:nvSpPr>
          <p:cNvPr id="11" name="Content Placeholder 10"/>
          <p:cNvSpPr>
            <a:spLocks noGrp="1"/>
          </p:cNvSpPr>
          <p:nvPr>
            <p:ph sz="quarter" idx="4"/>
          </p:nvPr>
        </p:nvSpPr>
        <p:spPr/>
        <p:txBody>
          <a:bodyPr>
            <a:normAutofit/>
          </a:bodyPr>
          <a:lstStyle/>
          <a:p>
            <a:pPr algn="ctr">
              <a:buNone/>
            </a:pPr>
            <a:r>
              <a:rPr lang="id-ID" sz="1600" dirty="0" smtClean="0">
                <a:latin typeface="Times New Roman" pitchFamily="18" charset="0"/>
                <a:cs typeface="Times New Roman" pitchFamily="18" charset="0"/>
              </a:rPr>
              <a:t>Penyusun Laporan</a:t>
            </a:r>
          </a:p>
          <a:p>
            <a:pPr algn="ctr">
              <a:buNone/>
            </a:pPr>
            <a:endParaRPr lang="id-ID" sz="1600" dirty="0" smtClean="0">
              <a:latin typeface="Times New Roman" pitchFamily="18" charset="0"/>
              <a:cs typeface="Times New Roman" pitchFamily="18" charset="0"/>
            </a:endParaRPr>
          </a:p>
          <a:p>
            <a:pPr algn="ctr">
              <a:buNone/>
            </a:pPr>
            <a:endParaRPr lang="id-ID" sz="1600" dirty="0" smtClean="0">
              <a:latin typeface="Times New Roman" pitchFamily="18" charset="0"/>
              <a:cs typeface="Times New Roman" pitchFamily="18" charset="0"/>
            </a:endParaRPr>
          </a:p>
          <a:p>
            <a:pPr algn="ctr">
              <a:buNone/>
            </a:pPr>
            <a:endParaRPr lang="id-ID" sz="1600" dirty="0" smtClean="0">
              <a:latin typeface="Times New Roman" pitchFamily="18" charset="0"/>
              <a:cs typeface="Times New Roman" pitchFamily="18" charset="0"/>
            </a:endParaRPr>
          </a:p>
          <a:p>
            <a:pPr algn="ctr">
              <a:buNone/>
            </a:pPr>
            <a:endParaRPr lang="id-ID" sz="1600" dirty="0" smtClean="0">
              <a:latin typeface="Times New Roman" pitchFamily="18" charset="0"/>
              <a:cs typeface="Times New Roman" pitchFamily="18" charset="0"/>
            </a:endParaRPr>
          </a:p>
          <a:p>
            <a:pPr algn="ctr">
              <a:buNone/>
            </a:pPr>
            <a:endParaRPr lang="id-ID" sz="1600" dirty="0" smtClean="0">
              <a:latin typeface="Times New Roman" pitchFamily="18" charset="0"/>
              <a:cs typeface="Times New Roman" pitchFamily="18" charset="0"/>
            </a:endParaRPr>
          </a:p>
          <a:p>
            <a:pPr algn="ctr">
              <a:buNone/>
            </a:pPr>
            <a:r>
              <a:rPr lang="id-ID" sz="1600" b="1" u="sng" dirty="0" smtClean="0">
                <a:latin typeface="Times New Roman" pitchFamily="18" charset="0"/>
                <a:cs typeface="Times New Roman" pitchFamily="18" charset="0"/>
              </a:rPr>
              <a:t>Drs. TUGIYANTO</a:t>
            </a:r>
          </a:p>
          <a:p>
            <a:pPr algn="ctr">
              <a:buNone/>
            </a:pPr>
            <a:r>
              <a:rPr lang="id-ID" sz="1600" dirty="0" smtClean="0">
                <a:latin typeface="Times New Roman" pitchFamily="18" charset="0"/>
                <a:cs typeface="Times New Roman" pitchFamily="18" charset="0"/>
              </a:rPr>
              <a:t>Penata Tingkat I</a:t>
            </a:r>
          </a:p>
          <a:p>
            <a:pPr algn="ctr">
              <a:buNone/>
            </a:pPr>
            <a:r>
              <a:rPr lang="id-ID" sz="1600" dirty="0" smtClean="0">
                <a:latin typeface="Times New Roman" pitchFamily="18" charset="0"/>
                <a:cs typeface="Times New Roman" pitchFamily="18" charset="0"/>
              </a:rPr>
              <a:t>19660113 1994021 003</a:t>
            </a:r>
            <a:endParaRPr lang="id-ID" sz="1600" dirty="0">
              <a:latin typeface="Times New Roman" pitchFamily="18" charset="0"/>
              <a:cs typeface="Times New Roman" pitchFamily="18" charset="0"/>
            </a:endParaRPr>
          </a:p>
        </p:txBody>
      </p:sp>
      <p:pic>
        <p:nvPicPr>
          <p:cNvPr id="4097" name="Picture 1" descr="C:\Users\User\Downloads\WhatsApp Image 2019-07-20 at 21.59.07.jpeg"/>
          <p:cNvPicPr>
            <a:picLocks noChangeAspect="1" noChangeArrowheads="1"/>
          </p:cNvPicPr>
          <p:nvPr/>
        </p:nvPicPr>
        <p:blipFill>
          <a:blip r:embed="rId2"/>
          <a:srcRect/>
          <a:stretch>
            <a:fillRect/>
          </a:stretch>
        </p:blipFill>
        <p:spPr bwMode="auto">
          <a:xfrm>
            <a:off x="219075" y="2589212"/>
            <a:ext cx="5622925" cy="2772505"/>
          </a:xfrm>
          <a:prstGeom prst="rect">
            <a:avLst/>
          </a:prstGeom>
          <a:noFill/>
          <a:ln>
            <a:noFill/>
          </a:ln>
        </p:spPr>
      </p:pic>
      <p:pic>
        <p:nvPicPr>
          <p:cNvPr id="4099" name="Picture 3" descr="C:\Users\User\Downloads\WhatsApp Image 2019-07-20 at 22.16.58.jpeg"/>
          <p:cNvPicPr>
            <a:picLocks noChangeAspect="1" noChangeArrowheads="1"/>
          </p:cNvPicPr>
          <p:nvPr/>
        </p:nvPicPr>
        <p:blipFill>
          <a:blip r:embed="rId3"/>
          <a:srcRect/>
          <a:stretch>
            <a:fillRect/>
          </a:stretch>
        </p:blipFill>
        <p:spPr bwMode="auto">
          <a:xfrm>
            <a:off x="7961313" y="2832100"/>
            <a:ext cx="1669802" cy="1447800"/>
          </a:xfrm>
          <a:prstGeom prst="rect">
            <a:avLst/>
          </a:prstGeom>
          <a:noFill/>
          <a:ln>
            <a:noFill/>
          </a:ln>
        </p:spPr>
      </p:pic>
    </p:spTree>
    <p:extLst>
      <p:ext uri="{BB962C8B-B14F-4D97-AF65-F5344CB8AC3E}">
        <p14:creationId xmlns="" xmlns:p14="http://schemas.microsoft.com/office/powerpoint/2010/main" val="47691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p:nvPr/>
        </p:nvPicPr>
        <p:blipFill>
          <a:blip r:embed="rId2" cstate="print">
            <a:extLst>
              <a:ext uri="{28A0092B-C50C-407E-A947-70E740481C1C}">
                <a14:useLocalDpi xmlns="" xmlns:a14="http://schemas.microsoft.com/office/drawing/2010/main" val="0"/>
              </a:ext>
            </a:extLst>
          </a:blip>
          <a:stretch>
            <a:fillRect/>
          </a:stretch>
        </p:blipFill>
        <p:spPr>
          <a:xfrm>
            <a:off x="419099" y="478365"/>
            <a:ext cx="4203701" cy="2627905"/>
          </a:xfrm>
          <a:prstGeom prst="rect">
            <a:avLst/>
          </a:prstGeom>
        </p:spPr>
      </p:pic>
      <p:graphicFrame>
        <p:nvGraphicFramePr>
          <p:cNvPr id="30" name="Table 29"/>
          <p:cNvGraphicFramePr>
            <a:graphicFrameLocks noGrp="1"/>
          </p:cNvGraphicFramePr>
          <p:nvPr>
            <p:extLst>
              <p:ext uri="{D42A27DB-BD31-4B8C-83A1-F6EECF244321}">
                <p14:modId xmlns="" xmlns:p14="http://schemas.microsoft.com/office/powerpoint/2010/main" val="4233606116"/>
              </p:ext>
            </p:extLst>
          </p:nvPr>
        </p:nvGraphicFramePr>
        <p:xfrm>
          <a:off x="5003801" y="478366"/>
          <a:ext cx="6714370" cy="4798540"/>
        </p:xfrm>
        <a:graphic>
          <a:graphicData uri="http://schemas.openxmlformats.org/drawingml/2006/table">
            <a:tbl>
              <a:tblPr firstRow="1" bandRow="1">
                <a:tableStyleId>{5940675A-B579-460E-94D1-54222C63F5DA}</a:tableStyleId>
              </a:tblPr>
              <a:tblGrid>
                <a:gridCol w="3177539"/>
                <a:gridCol w="325120"/>
                <a:gridCol w="3211711"/>
              </a:tblGrid>
              <a:tr h="826809">
                <a:tc gridSpan="3">
                  <a:txBody>
                    <a:bodyPr/>
                    <a:lstStyle/>
                    <a:p>
                      <a:pPr algn="ctr"/>
                      <a:r>
                        <a:rPr lang="en-AU" b="1" dirty="0" smtClean="0"/>
                        <a:t>I.</a:t>
                      </a:r>
                      <a:r>
                        <a:rPr lang="en-AU" b="1" baseline="0" dirty="0" smtClean="0"/>
                        <a:t> </a:t>
                      </a:r>
                      <a:r>
                        <a:rPr lang="id-ID" sz="1800" b="1" kern="1200" dirty="0" smtClean="0">
                          <a:solidFill>
                            <a:schemeClr val="tx1"/>
                          </a:solidFill>
                          <a:effectLst/>
                          <a:latin typeface="+mn-lt"/>
                          <a:ea typeface="+mn-ea"/>
                          <a:cs typeface="+mn-cs"/>
                        </a:rPr>
                        <a:t>WAKTU OPERAS</a:t>
                      </a:r>
                      <a:r>
                        <a:rPr lang="en-US" sz="1800" b="1" kern="1200" dirty="0" smtClean="0">
                          <a:solidFill>
                            <a:schemeClr val="tx1"/>
                          </a:solidFill>
                          <a:effectLst/>
                          <a:latin typeface="+mn-lt"/>
                          <a:ea typeface="+mn-ea"/>
                          <a:cs typeface="+mn-cs"/>
                        </a:rPr>
                        <a:t>I</a:t>
                      </a:r>
                      <a:endParaRPr lang="en-AU" b="1" dirty="0"/>
                    </a:p>
                  </a:txBody>
                  <a:tcPr anchor="ctr"/>
                </a:tc>
                <a:tc hMerge="1">
                  <a:txBody>
                    <a:bodyPr/>
                    <a:lstStyle/>
                    <a:p>
                      <a:endParaRPr lang="en-AU"/>
                    </a:p>
                  </a:txBody>
                  <a:tcPr/>
                </a:tc>
                <a:tc hMerge="1">
                  <a:txBody>
                    <a:bodyPr/>
                    <a:lstStyle/>
                    <a:p>
                      <a:endParaRPr lang="en-AU"/>
                    </a:p>
                  </a:txBody>
                  <a:tcPr/>
                </a:tc>
              </a:tr>
              <a:tr h="385558">
                <a:tc>
                  <a:txBody>
                    <a:bodyPr/>
                    <a:lstStyle/>
                    <a:p>
                      <a:r>
                        <a:rPr lang="en-AU" b="1" dirty="0" smtClean="0"/>
                        <a:t>1.</a:t>
                      </a:r>
                      <a:r>
                        <a:rPr lang="en-AU" b="1" baseline="0" dirty="0" smtClean="0"/>
                        <a:t> HARI / TANGGAL</a:t>
                      </a:r>
                      <a:endParaRPr lang="en-AU" b="1" dirty="0"/>
                    </a:p>
                  </a:txBody>
                  <a:tcPr anchor="ctr">
                    <a:lnR w="12700" cap="flat" cmpd="sng" algn="ctr">
                      <a:noFill/>
                      <a:prstDash val="solid"/>
                      <a:round/>
                      <a:headEnd type="none" w="med" len="med"/>
                      <a:tailEnd type="none" w="med" len="med"/>
                    </a:lnR>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id-ID" sz="1800" b="1" kern="1200" dirty="0" smtClean="0">
                          <a:solidFill>
                            <a:schemeClr val="tx1"/>
                          </a:solidFill>
                          <a:effectLst/>
                          <a:latin typeface="+mn-lt"/>
                          <a:ea typeface="+mn-ea"/>
                          <a:cs typeface="+mn-cs"/>
                        </a:rPr>
                        <a:t>21 Juli 2019</a:t>
                      </a:r>
                      <a:endParaRPr lang="en-AU" b="1" dirty="0"/>
                    </a:p>
                  </a:txBody>
                  <a:tcPr anchor="ctr">
                    <a:lnL w="12700" cap="flat" cmpd="sng" algn="ctr">
                      <a:noFill/>
                      <a:prstDash val="solid"/>
                      <a:round/>
                      <a:headEnd type="none" w="med" len="med"/>
                      <a:tailEnd type="none" w="med" len="med"/>
                    </a:lnL>
                  </a:tcPr>
                </a:tc>
              </a:tr>
              <a:tr h="370136">
                <a:tc>
                  <a:txBody>
                    <a:bodyPr/>
                    <a:lstStyle/>
                    <a:p>
                      <a:r>
                        <a:rPr lang="en-AU" b="1" dirty="0" smtClean="0"/>
                        <a:t>2.</a:t>
                      </a:r>
                      <a:r>
                        <a:rPr lang="en-AU" b="1" baseline="0" dirty="0" smtClean="0"/>
                        <a:t> </a:t>
                      </a:r>
                      <a:r>
                        <a:rPr lang="id-ID" sz="1800" b="1" kern="1200" dirty="0" smtClean="0">
                          <a:solidFill>
                            <a:schemeClr val="tx1"/>
                          </a:solidFill>
                          <a:effectLst/>
                          <a:latin typeface="+mn-lt"/>
                          <a:ea typeface="+mn-ea"/>
                          <a:cs typeface="+mn-cs"/>
                        </a:rPr>
                        <a:t>WAKTU BRIEFING PAGI</a:t>
                      </a:r>
                      <a:endParaRPr lang="en-AU" b="1" dirty="0"/>
                    </a:p>
                  </a:txBody>
                  <a:tcPr anchor="ctr">
                    <a:lnR w="12700" cap="flat" cmpd="sng" algn="ctr">
                      <a:noFill/>
                      <a:prstDash val="solid"/>
                      <a:round/>
                      <a:headEnd type="none" w="med" len="med"/>
                      <a:tailEnd type="none" w="med" len="med"/>
                    </a:lnR>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id-ID" sz="1800" b="1" kern="1200" dirty="0" smtClean="0">
                          <a:solidFill>
                            <a:schemeClr val="tx1"/>
                          </a:solidFill>
                          <a:effectLst/>
                          <a:latin typeface="+mn-lt"/>
                          <a:ea typeface="+mn-ea"/>
                          <a:cs typeface="+mn-cs"/>
                        </a:rPr>
                        <a:t>07.00 s.d. 08.00 WIB</a:t>
                      </a:r>
                      <a:endParaRPr lang="en-AU" b="1" dirty="0"/>
                    </a:p>
                  </a:txBody>
                  <a:tcPr>
                    <a:lnL w="12700" cap="flat" cmpd="sng" algn="ctr">
                      <a:noFill/>
                      <a:prstDash val="solid"/>
                      <a:round/>
                      <a:headEnd type="none" w="med" len="med"/>
                      <a:tailEnd type="none" w="med" len="med"/>
                    </a:lnL>
                  </a:tcPr>
                </a:tc>
              </a:tr>
              <a:tr h="628543">
                <a:tc gridSpan="3">
                  <a:txBody>
                    <a:bodyPr/>
                    <a:lstStyle/>
                    <a:p>
                      <a:pPr algn="ctr"/>
                      <a:r>
                        <a:rPr lang="en-AU" b="1" dirty="0" smtClean="0"/>
                        <a:t>II. </a:t>
                      </a:r>
                      <a:r>
                        <a:rPr lang="id-ID" sz="1800" b="1" kern="1200" dirty="0" smtClean="0">
                          <a:solidFill>
                            <a:schemeClr val="tx1"/>
                          </a:solidFill>
                          <a:effectLst/>
                          <a:latin typeface="+mn-lt"/>
                          <a:ea typeface="+mn-ea"/>
                          <a:cs typeface="+mn-cs"/>
                        </a:rPr>
                        <a:t>SETELAH OPERASI</a:t>
                      </a:r>
                      <a:endParaRPr lang="en-AU" b="1" dirty="0"/>
                    </a:p>
                  </a:txBody>
                  <a:tcPr anchor="ctr">
                    <a:lnB w="12700" cap="flat" cmpd="sng" algn="ctr">
                      <a:solidFill>
                        <a:schemeClr val="tx1"/>
                      </a:solidFill>
                      <a:prstDash val="solid"/>
                      <a:round/>
                      <a:headEnd type="none" w="med" len="med"/>
                      <a:tailEnd type="none" w="med" len="med"/>
                    </a:lnB>
                  </a:tcPr>
                </a:tc>
                <a:tc hMerge="1">
                  <a:txBody>
                    <a:bodyPr/>
                    <a:lstStyle/>
                    <a:p>
                      <a:pPr algn="ct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ctr"/>
                      <a:endParaRPr lang="en-AU" b="1" dirty="0"/>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98410">
                <a:tc>
                  <a:txBody>
                    <a:bodyPr/>
                    <a:lstStyle/>
                    <a:p>
                      <a:pPr algn="l"/>
                      <a:r>
                        <a:rPr lang="en-AU" b="1" dirty="0" smtClean="0"/>
                        <a:t>1. </a:t>
                      </a:r>
                      <a:r>
                        <a:rPr lang="id-ID" sz="1800" b="1" kern="1200" dirty="0" smtClean="0">
                          <a:solidFill>
                            <a:schemeClr val="tx1"/>
                          </a:solidFill>
                          <a:effectLst/>
                          <a:latin typeface="+mn-lt"/>
                          <a:ea typeface="+mn-ea"/>
                          <a:cs typeface="+mn-cs"/>
                        </a:rPr>
                        <a:t>Waktu Briefing Malam</a:t>
                      </a:r>
                      <a:endParaRPr lang="en-AU" b="1"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id-ID" sz="1800" b="1" kern="1200" dirty="0" smtClean="0">
                          <a:solidFill>
                            <a:schemeClr val="tx1"/>
                          </a:solidFill>
                          <a:effectLst/>
                          <a:latin typeface="+mn-lt"/>
                          <a:ea typeface="+mn-ea"/>
                          <a:cs typeface="+mn-cs"/>
                        </a:rPr>
                        <a:t>19.00 s.d. 20.00 WIB</a:t>
                      </a:r>
                      <a:endParaRPr lang="en-AU" b="1" dirty="0"/>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136">
                <a:tc>
                  <a:txBody>
                    <a:bodyPr/>
                    <a:lstStyle/>
                    <a:p>
                      <a:pPr algn="l"/>
                      <a:r>
                        <a:rPr lang="en-AU" b="1" dirty="0" smtClean="0"/>
                        <a:t>2. </a:t>
                      </a:r>
                      <a:r>
                        <a:rPr lang="id-ID" sz="1800" b="1" kern="1200" dirty="0" smtClean="0">
                          <a:solidFill>
                            <a:schemeClr val="tx1"/>
                          </a:solidFill>
                          <a:effectLst/>
                          <a:latin typeface="+mn-lt"/>
                          <a:ea typeface="+mn-ea"/>
                          <a:cs typeface="+mn-cs"/>
                        </a:rPr>
                        <a:t>Terbang Dari Jam</a:t>
                      </a:r>
                      <a:endParaRPr lang="en-AU" b="1"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id-ID" b="1" dirty="0" smtClean="0"/>
                        <a:t>-</a:t>
                      </a:r>
                      <a:endParaRPr lang="en-AU" b="1" dirty="0"/>
                    </a:p>
                  </a:txBody>
                  <a:tcPr anchor="ctr">
                    <a:lnL w="12700" cap="flat" cmpd="sng" algn="ctr">
                      <a:noFill/>
                      <a:prstDash val="solid"/>
                      <a:round/>
                      <a:headEnd type="none" w="med" len="med"/>
                      <a:tailEnd type="none" w="med" len="med"/>
                    </a:lnL>
                  </a:tcPr>
                </a:tc>
              </a:tr>
              <a:tr h="401816">
                <a:tc>
                  <a:txBody>
                    <a:bodyPr/>
                    <a:lstStyle/>
                    <a:p>
                      <a:pPr algn="l"/>
                      <a:r>
                        <a:rPr lang="en-AU" b="1" dirty="0" smtClean="0"/>
                        <a:t>3. </a:t>
                      </a:r>
                      <a:r>
                        <a:rPr lang="id-ID" sz="1800" b="1" kern="1200" dirty="0" smtClean="0">
                          <a:solidFill>
                            <a:schemeClr val="tx1"/>
                          </a:solidFill>
                          <a:effectLst/>
                          <a:latin typeface="+mn-lt"/>
                          <a:ea typeface="+mn-ea"/>
                          <a:cs typeface="+mn-cs"/>
                        </a:rPr>
                        <a:t>Selesai Jam</a:t>
                      </a:r>
                      <a:endParaRPr lang="en-AU" b="1"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id-ID" b="1" dirty="0" smtClean="0"/>
                        <a:t>-</a:t>
                      </a:r>
                      <a:endParaRPr lang="en-AU" b="1" dirty="0"/>
                    </a:p>
                  </a:txBody>
                  <a:tcPr anchor="ctr">
                    <a:lnL w="12700" cap="flat" cmpd="sng" algn="ctr">
                      <a:noFill/>
                      <a:prstDash val="solid"/>
                      <a:round/>
                      <a:headEnd type="none" w="med" len="med"/>
                      <a:tailEnd type="none" w="med" len="med"/>
                    </a:lnL>
                  </a:tcPr>
                </a:tc>
              </a:tr>
              <a:tr h="305826">
                <a:tc>
                  <a:txBody>
                    <a:bodyPr/>
                    <a:lstStyle/>
                    <a:p>
                      <a:pPr algn="l"/>
                      <a:r>
                        <a:rPr lang="en-AU" b="1" dirty="0" smtClean="0"/>
                        <a:t>4. </a:t>
                      </a:r>
                      <a:r>
                        <a:rPr lang="id-ID" sz="1800" b="1" kern="1200" dirty="0" smtClean="0">
                          <a:solidFill>
                            <a:schemeClr val="tx1"/>
                          </a:solidFill>
                          <a:effectLst/>
                          <a:latin typeface="+mn-lt"/>
                          <a:ea typeface="+mn-ea"/>
                          <a:cs typeface="+mn-cs"/>
                        </a:rPr>
                        <a:t>Jumlah Jam Terbang</a:t>
                      </a:r>
                      <a:endParaRPr lang="en-AU" b="1" dirty="0"/>
                    </a:p>
                  </a:txBody>
                  <a:tcPr anchor="ctr">
                    <a:lnR w="12700" cap="flat" cmpd="sng" algn="ctr">
                      <a:noFill/>
                      <a:prstDash val="solid"/>
                      <a:round/>
                      <a:headEnd type="none" w="med" len="med"/>
                      <a:tailEnd type="none" w="med" len="med"/>
                    </a:lnR>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id-ID" b="1" dirty="0" smtClean="0"/>
                        <a:t>-</a:t>
                      </a:r>
                      <a:endParaRPr lang="en-AU" b="1" dirty="0"/>
                    </a:p>
                  </a:txBody>
                  <a:tcPr anchor="ctr">
                    <a:lnL w="12700" cap="flat" cmpd="sng" algn="ctr">
                      <a:noFill/>
                      <a:prstDash val="solid"/>
                      <a:round/>
                      <a:headEnd type="none" w="med" len="med"/>
                      <a:tailEnd type="none" w="med" len="med"/>
                    </a:lnL>
                  </a:tcPr>
                </a:tc>
              </a:tr>
              <a:tr h="403635">
                <a:tc>
                  <a:txBody>
                    <a:bodyPr/>
                    <a:lstStyle/>
                    <a:p>
                      <a:pPr algn="l"/>
                      <a:r>
                        <a:rPr lang="en-AU" b="1" dirty="0" smtClean="0"/>
                        <a:t>5.</a:t>
                      </a:r>
                      <a:r>
                        <a:rPr lang="en-AU" b="1" baseline="0" dirty="0" smtClean="0"/>
                        <a:t> </a:t>
                      </a:r>
                      <a:r>
                        <a:rPr lang="id-ID" sz="1800" b="1" kern="1200" dirty="0" smtClean="0">
                          <a:solidFill>
                            <a:schemeClr val="tx1"/>
                          </a:solidFill>
                          <a:effectLst/>
                          <a:latin typeface="+mn-lt"/>
                          <a:ea typeface="+mn-ea"/>
                          <a:cs typeface="+mn-cs"/>
                        </a:rPr>
                        <a:t>Jumlah Air yang di Bombing</a:t>
                      </a:r>
                      <a:endParaRPr lang="en-AU" b="1" dirty="0"/>
                    </a:p>
                  </a:txBody>
                  <a:tcPr anchor="ctr">
                    <a:lnR w="12700" cap="flat" cmpd="sng" algn="ctr">
                      <a:noFill/>
                      <a:prstDash val="solid"/>
                      <a:round/>
                      <a:headEnd type="none" w="med" len="med"/>
                      <a:tailEnd type="none" w="med" len="med"/>
                    </a:lnR>
                    <a:lnB w="12700" cmpd="sng">
                      <a:noFill/>
                    </a:lnB>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mpd="sng">
                      <a:noFill/>
                    </a:lnB>
                  </a:tcPr>
                </a:tc>
                <a:tc>
                  <a:txBody>
                    <a:bodyPr/>
                    <a:lstStyle/>
                    <a:p>
                      <a:r>
                        <a:rPr lang="id-ID" b="1" baseline="0" dirty="0" smtClean="0"/>
                        <a:t>-    </a:t>
                      </a:r>
                      <a:r>
                        <a:rPr lang="id-ID" b="1" dirty="0" smtClean="0"/>
                        <a:t>Liter</a:t>
                      </a:r>
                      <a:endParaRPr lang="en-AU" b="1" dirty="0"/>
                    </a:p>
                  </a:txBody>
                  <a:tcPr anchor="ctr">
                    <a:lnL w="12700" cap="flat" cmpd="sng" algn="ctr">
                      <a:noFill/>
                      <a:prstDash val="solid"/>
                      <a:round/>
                      <a:headEnd type="none" w="med" len="med"/>
                      <a:tailEnd type="none" w="med" len="med"/>
                    </a:lnL>
                    <a:lnB w="12700" cmpd="sng">
                      <a:noFill/>
                    </a:lnB>
                  </a:tcPr>
                </a:tc>
              </a:tr>
              <a:tr h="647737">
                <a:tc gridSpan="3">
                  <a:txBody>
                    <a:bodyPr/>
                    <a:lstStyle/>
                    <a:p>
                      <a:pPr lvl="0"/>
                      <a:endParaRPr lang="en-US" sz="1800" b="1" kern="1200" dirty="0" smtClean="0">
                        <a:solidFill>
                          <a:schemeClr val="tx1"/>
                        </a:solidFill>
                        <a:effectLst/>
                        <a:latin typeface="+mn-lt"/>
                        <a:ea typeface="+mn-ea"/>
                        <a:cs typeface="+mn-cs"/>
                      </a:endParaRPr>
                    </a:p>
                  </a:txBody>
                  <a:tcPr anchor="ctr">
                    <a:lnT w="12700" cmpd="sng">
                      <a:noFill/>
                    </a:lnT>
                  </a:tcPr>
                </a:tc>
                <a:tc hMerge="1">
                  <a:txBody>
                    <a:bodyPr/>
                    <a:lstStyle/>
                    <a:p>
                      <a:endParaRPr lang="en-AU" dirty="0"/>
                    </a:p>
                  </a:txBody>
                  <a:tcPr anchor="ctr"/>
                </a:tc>
                <a:tc hMerge="1">
                  <a:txBody>
                    <a:bodyPr/>
                    <a:lstStyle/>
                    <a:p>
                      <a:endParaRPr lang="en-AU" dirty="0"/>
                    </a:p>
                  </a:txBody>
                  <a:tcPr anchor="ctr"/>
                </a:tc>
              </a:tr>
            </a:tbl>
          </a:graphicData>
        </a:graphic>
      </p:graphicFrame>
      <p:sp>
        <p:nvSpPr>
          <p:cNvPr id="27" name="Rectangle 26"/>
          <p:cNvSpPr/>
          <p:nvPr/>
        </p:nvSpPr>
        <p:spPr>
          <a:xfrm>
            <a:off x="419099" y="3477154"/>
            <a:ext cx="4559300" cy="2585323"/>
          </a:xfrm>
          <a:prstGeom prst="rect">
            <a:avLst/>
          </a:prstGeom>
        </p:spPr>
        <p:txBody>
          <a:bodyPr wrap="square">
            <a:spAutoFit/>
          </a:bodyPr>
          <a:lstStyle/>
          <a:p>
            <a:pPr>
              <a:spcAft>
                <a:spcPts val="0"/>
              </a:spcAft>
            </a:pPr>
            <a:r>
              <a:rPr lang="id-ID"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Basic Aircraft Performance Spec :</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Model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Bell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412 EP/PK-PDA</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Lift Capacity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Up</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1.500 </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Ltr</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Cruise Speed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140 Knots (260Kph)</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Endurance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2,5 Hours</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Fuel</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Consumption</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  700 Liters / Hours</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Crew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 or 2 Crews</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Long Line		:  40 Meters</a:t>
            </a:r>
            <a:endParaRPr lang="en-AU" sz="2000" dirty="0" smtClean="0">
              <a:effectLst/>
              <a:latin typeface="Times New Roman" panose="02020603050405020304" pitchFamily="18" charset="0"/>
              <a:ea typeface="Times New Roman" panose="02020603050405020304" pitchFamily="18" charset="0"/>
            </a:endParaRPr>
          </a:p>
          <a:p>
            <a:r>
              <a:rPr lang="id-ID"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Maximum</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id-ID"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Altitude</a:t>
            </a:r>
            <a:r>
              <a:rPr lang="id-ID" dirty="0">
                <a:solidFill>
                  <a:srgbClr val="000000"/>
                </a:solidFill>
                <a:latin typeface="Calibri" panose="020F0502020204030204" pitchFamily="34" charset="0"/>
                <a:ea typeface="Calibri" panose="020F0502020204030204" pitchFamily="34" charset="0"/>
                <a:cs typeface="Times New Roman" panose="02020603050405020304" pitchFamily="18" charset="0"/>
              </a:rPr>
              <a:t>	:  14.000 Feet</a:t>
            </a:r>
            <a:endParaRPr lang="en-AU" dirty="0"/>
          </a:p>
        </p:txBody>
      </p:sp>
      <p:sp>
        <p:nvSpPr>
          <p:cNvPr id="5" name="Title 1"/>
          <p:cNvSpPr txBox="1">
            <a:spLocks/>
          </p:cNvSpPr>
          <p:nvPr/>
        </p:nvSpPr>
        <p:spPr>
          <a:xfrm>
            <a:off x="3980328" y="5423673"/>
            <a:ext cx="6208059" cy="891530"/>
          </a:xfrm>
          <a:prstGeom prst="rect">
            <a:avLst/>
          </a:prstGeom>
        </p:spPr>
        <p:txBody>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id-ID" dirty="0" smtClean="0">
                <a:ln>
                  <a:solidFill>
                    <a:srgbClr val="FFFF00"/>
                  </a:solidFill>
                </a:ln>
                <a:solidFill>
                  <a:srgbClr val="FF0000"/>
                </a:solidFill>
              </a:rPr>
              <a:t>                     PATROLI UDARA</a:t>
            </a:r>
            <a:endParaRPr lang="id-ID" dirty="0">
              <a:ln>
                <a:solidFill>
                  <a:srgbClr val="FFFF00"/>
                </a:solidFill>
              </a:ln>
              <a:solidFill>
                <a:srgbClr val="FF0000"/>
              </a:solidFill>
            </a:endParaRPr>
          </a:p>
        </p:txBody>
      </p:sp>
    </p:spTree>
    <p:extLst>
      <p:ext uri="{BB962C8B-B14F-4D97-AF65-F5344CB8AC3E}">
        <p14:creationId xmlns="" xmlns:p14="http://schemas.microsoft.com/office/powerpoint/2010/main" val="2285329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1189319455"/>
              </p:ext>
            </p:extLst>
          </p:nvPr>
        </p:nvGraphicFramePr>
        <p:xfrm>
          <a:off x="5003801" y="478366"/>
          <a:ext cx="6714370" cy="4758541"/>
        </p:xfrm>
        <a:graphic>
          <a:graphicData uri="http://schemas.openxmlformats.org/drawingml/2006/table">
            <a:tbl>
              <a:tblPr firstRow="1" bandRow="1">
                <a:tableStyleId>{5940675A-B579-460E-94D1-54222C63F5DA}</a:tableStyleId>
              </a:tblPr>
              <a:tblGrid>
                <a:gridCol w="3177539"/>
                <a:gridCol w="325120"/>
                <a:gridCol w="3211711"/>
              </a:tblGrid>
              <a:tr h="817034">
                <a:tc gridSpan="3">
                  <a:txBody>
                    <a:bodyPr/>
                    <a:lstStyle/>
                    <a:p>
                      <a:pPr algn="ctr"/>
                      <a:r>
                        <a:rPr lang="en-AU" b="1" dirty="0" smtClean="0"/>
                        <a:t>I.</a:t>
                      </a:r>
                      <a:r>
                        <a:rPr lang="en-AU" b="1" baseline="0" dirty="0" smtClean="0"/>
                        <a:t> </a:t>
                      </a:r>
                      <a:r>
                        <a:rPr lang="id-ID" sz="1800" b="1" kern="1200" dirty="0" smtClean="0">
                          <a:solidFill>
                            <a:schemeClr val="tx1"/>
                          </a:solidFill>
                          <a:effectLst/>
                          <a:latin typeface="+mn-lt"/>
                          <a:ea typeface="+mn-ea"/>
                          <a:cs typeface="+mn-cs"/>
                        </a:rPr>
                        <a:t>WAKTU OPERASI</a:t>
                      </a:r>
                      <a:endParaRPr lang="en-AU" b="1" dirty="0"/>
                    </a:p>
                  </a:txBody>
                  <a:tcPr anchor="ctr"/>
                </a:tc>
                <a:tc hMerge="1">
                  <a:txBody>
                    <a:bodyPr/>
                    <a:lstStyle/>
                    <a:p>
                      <a:endParaRPr lang="en-AU"/>
                    </a:p>
                  </a:txBody>
                  <a:tcPr/>
                </a:tc>
                <a:tc hMerge="1">
                  <a:txBody>
                    <a:bodyPr/>
                    <a:lstStyle/>
                    <a:p>
                      <a:endParaRPr lang="en-AU"/>
                    </a:p>
                  </a:txBody>
                  <a:tcPr/>
                </a:tc>
              </a:tr>
              <a:tr h="381000">
                <a:tc>
                  <a:txBody>
                    <a:bodyPr/>
                    <a:lstStyle/>
                    <a:p>
                      <a:r>
                        <a:rPr lang="en-AU" b="1" dirty="0" smtClean="0"/>
                        <a:t>1.</a:t>
                      </a:r>
                      <a:r>
                        <a:rPr lang="en-AU" b="1" baseline="0" dirty="0" smtClean="0"/>
                        <a:t> HARI / TANGGAL</a:t>
                      </a:r>
                      <a:endParaRPr lang="en-AU" b="1" dirty="0"/>
                    </a:p>
                  </a:txBody>
                  <a:tcPr anchor="ctr">
                    <a:lnR w="12700" cap="flat" cmpd="sng" algn="ctr">
                      <a:noFill/>
                      <a:prstDash val="solid"/>
                      <a:round/>
                      <a:headEnd type="none" w="med" len="med"/>
                      <a:tailEnd type="none" w="med" len="med"/>
                    </a:lnR>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id-ID" sz="1800" b="1" kern="1200" dirty="0" smtClean="0">
                          <a:solidFill>
                            <a:schemeClr val="tx1"/>
                          </a:solidFill>
                          <a:effectLst/>
                          <a:latin typeface="+mn-lt"/>
                          <a:ea typeface="+mn-ea"/>
                          <a:cs typeface="+mn-cs"/>
                        </a:rPr>
                        <a:t>21</a:t>
                      </a:r>
                      <a:r>
                        <a:rPr lang="en-US" sz="1800" b="1" kern="1200" dirty="0" smtClean="0">
                          <a:solidFill>
                            <a:schemeClr val="tx1"/>
                          </a:solidFill>
                          <a:effectLst/>
                          <a:latin typeface="+mn-lt"/>
                          <a:ea typeface="+mn-ea"/>
                          <a:cs typeface="+mn-cs"/>
                        </a:rPr>
                        <a:t> </a:t>
                      </a:r>
                      <a:r>
                        <a:rPr lang="id-ID" sz="1800" b="1" kern="1200" dirty="0" smtClean="0">
                          <a:solidFill>
                            <a:schemeClr val="tx1"/>
                          </a:solidFill>
                          <a:effectLst/>
                          <a:latin typeface="+mn-lt"/>
                          <a:ea typeface="+mn-ea"/>
                          <a:cs typeface="+mn-cs"/>
                        </a:rPr>
                        <a:t>Juli 2019</a:t>
                      </a:r>
                      <a:endParaRPr lang="en-AU" b="1" dirty="0"/>
                    </a:p>
                  </a:txBody>
                  <a:tcPr anchor="ctr">
                    <a:lnL w="12700" cap="flat" cmpd="sng" algn="ctr">
                      <a:noFill/>
                      <a:prstDash val="solid"/>
                      <a:round/>
                      <a:headEnd type="none" w="med" len="med"/>
                      <a:tailEnd type="none" w="med" len="med"/>
                    </a:lnL>
                  </a:tcPr>
                </a:tc>
              </a:tr>
              <a:tr h="330200">
                <a:tc>
                  <a:txBody>
                    <a:bodyPr/>
                    <a:lstStyle/>
                    <a:p>
                      <a:r>
                        <a:rPr lang="en-AU" b="1" dirty="0" smtClean="0"/>
                        <a:t>2.</a:t>
                      </a:r>
                      <a:r>
                        <a:rPr lang="en-AU" b="1" baseline="0" dirty="0" smtClean="0"/>
                        <a:t> </a:t>
                      </a:r>
                      <a:r>
                        <a:rPr lang="id-ID" sz="1800" b="1" kern="1200" dirty="0" smtClean="0">
                          <a:solidFill>
                            <a:schemeClr val="tx1"/>
                          </a:solidFill>
                          <a:effectLst/>
                          <a:latin typeface="+mn-lt"/>
                          <a:ea typeface="+mn-ea"/>
                          <a:cs typeface="+mn-cs"/>
                        </a:rPr>
                        <a:t>WAKTU BRIEFING PAGI</a:t>
                      </a:r>
                      <a:endParaRPr lang="en-AU" b="1" dirty="0"/>
                    </a:p>
                  </a:txBody>
                  <a:tcPr anchor="ctr">
                    <a:lnR w="12700" cap="flat" cmpd="sng" algn="ctr">
                      <a:noFill/>
                      <a:prstDash val="solid"/>
                      <a:round/>
                      <a:headEnd type="none" w="med" len="med"/>
                      <a:tailEnd type="none" w="med" len="med"/>
                    </a:lnR>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id-ID" sz="1800" b="1" kern="1200" dirty="0" smtClean="0">
                          <a:solidFill>
                            <a:schemeClr val="tx1"/>
                          </a:solidFill>
                          <a:effectLst/>
                          <a:latin typeface="+mn-lt"/>
                          <a:ea typeface="+mn-ea"/>
                          <a:cs typeface="+mn-cs"/>
                        </a:rPr>
                        <a:t>07.00  s.d. 08.00 WIB</a:t>
                      </a:r>
                      <a:endParaRPr lang="en-AU" b="1" dirty="0"/>
                    </a:p>
                  </a:txBody>
                  <a:tcPr>
                    <a:lnL w="12700" cap="flat" cmpd="sng" algn="ctr">
                      <a:noFill/>
                      <a:prstDash val="solid"/>
                      <a:round/>
                      <a:headEnd type="none" w="med" len="med"/>
                      <a:tailEnd type="none" w="med" len="med"/>
                    </a:lnL>
                  </a:tcPr>
                </a:tc>
              </a:tr>
              <a:tr h="714487">
                <a:tc gridSpan="3">
                  <a:txBody>
                    <a:bodyPr/>
                    <a:lstStyle/>
                    <a:p>
                      <a:pPr algn="ctr"/>
                      <a:r>
                        <a:rPr lang="en-AU" b="1" dirty="0" smtClean="0"/>
                        <a:t>II. </a:t>
                      </a:r>
                      <a:r>
                        <a:rPr lang="id-ID" sz="1800" b="1" kern="1200" dirty="0" smtClean="0">
                          <a:solidFill>
                            <a:schemeClr val="tx1"/>
                          </a:solidFill>
                          <a:effectLst/>
                          <a:latin typeface="+mn-lt"/>
                          <a:ea typeface="+mn-ea"/>
                          <a:cs typeface="+mn-cs"/>
                        </a:rPr>
                        <a:t>SETELAH OPERASI</a:t>
                      </a:r>
                      <a:endParaRPr lang="en-AU" b="1" dirty="0"/>
                    </a:p>
                  </a:txBody>
                  <a:tcPr anchor="ctr">
                    <a:lnB w="12700" cap="flat" cmpd="sng" algn="ctr">
                      <a:solidFill>
                        <a:schemeClr val="tx1"/>
                      </a:solidFill>
                      <a:prstDash val="solid"/>
                      <a:round/>
                      <a:headEnd type="none" w="med" len="med"/>
                      <a:tailEnd type="none" w="med" len="med"/>
                    </a:lnB>
                  </a:tcPr>
                </a:tc>
                <a:tc hMerge="1">
                  <a:txBody>
                    <a:bodyPr/>
                    <a:lstStyle/>
                    <a:p>
                      <a:pPr algn="ct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ctr"/>
                      <a:endParaRPr lang="en-AU" b="1" dirty="0"/>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93700">
                <a:tc>
                  <a:txBody>
                    <a:bodyPr/>
                    <a:lstStyle/>
                    <a:p>
                      <a:pPr algn="l"/>
                      <a:r>
                        <a:rPr lang="en-AU" b="1" dirty="0" smtClean="0"/>
                        <a:t>1. </a:t>
                      </a:r>
                      <a:r>
                        <a:rPr lang="id-ID" sz="1800" b="1" kern="1200" dirty="0" smtClean="0">
                          <a:solidFill>
                            <a:schemeClr val="tx1"/>
                          </a:solidFill>
                          <a:effectLst/>
                          <a:latin typeface="+mn-lt"/>
                          <a:ea typeface="+mn-ea"/>
                          <a:cs typeface="+mn-cs"/>
                        </a:rPr>
                        <a:t>Waktu Briefing Malam</a:t>
                      </a:r>
                      <a:endParaRPr lang="en-AU" b="1"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id-ID" sz="1800" b="1" kern="1200" dirty="0" smtClean="0">
                          <a:solidFill>
                            <a:schemeClr val="tx1"/>
                          </a:solidFill>
                          <a:effectLst/>
                          <a:latin typeface="+mn-lt"/>
                          <a:ea typeface="+mn-ea"/>
                          <a:cs typeface="+mn-cs"/>
                        </a:rPr>
                        <a:t>19.00 s.d. 20.00 WIB</a:t>
                      </a:r>
                      <a:endParaRPr lang="en-AU" b="1" dirty="0"/>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61957">
                <a:tc>
                  <a:txBody>
                    <a:bodyPr/>
                    <a:lstStyle/>
                    <a:p>
                      <a:pPr algn="l"/>
                      <a:r>
                        <a:rPr lang="en-AU" b="1" dirty="0" smtClean="0"/>
                        <a:t>2. </a:t>
                      </a:r>
                      <a:r>
                        <a:rPr lang="id-ID" sz="1800" b="1" kern="1200" dirty="0" smtClean="0">
                          <a:solidFill>
                            <a:schemeClr val="tx1"/>
                          </a:solidFill>
                          <a:effectLst/>
                          <a:latin typeface="+mn-lt"/>
                          <a:ea typeface="+mn-ea"/>
                          <a:cs typeface="+mn-cs"/>
                        </a:rPr>
                        <a:t>Terbang Dari Jam</a:t>
                      </a:r>
                      <a:endParaRPr lang="en-AU" b="1"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AU" b="1" dirty="0" smtClean="0"/>
                        <a:t>-</a:t>
                      </a:r>
                      <a:r>
                        <a:rPr lang="id-ID" b="1" dirty="0" smtClean="0"/>
                        <a:t> </a:t>
                      </a:r>
                      <a:endParaRPr lang="en-AU" b="1" dirty="0"/>
                    </a:p>
                  </a:txBody>
                  <a:tcPr anchor="ctr">
                    <a:lnL w="12700" cap="flat" cmpd="sng" algn="ctr">
                      <a:noFill/>
                      <a:prstDash val="solid"/>
                      <a:round/>
                      <a:headEnd type="none" w="med" len="med"/>
                      <a:tailEnd type="none" w="med" len="med"/>
                    </a:lnL>
                  </a:tcPr>
                </a:tc>
              </a:tr>
              <a:tr h="397065">
                <a:tc>
                  <a:txBody>
                    <a:bodyPr/>
                    <a:lstStyle/>
                    <a:p>
                      <a:pPr algn="l"/>
                      <a:r>
                        <a:rPr lang="en-AU" b="1" dirty="0" smtClean="0"/>
                        <a:t>3. </a:t>
                      </a:r>
                      <a:r>
                        <a:rPr lang="id-ID" sz="1800" b="1" kern="1200" dirty="0" smtClean="0">
                          <a:solidFill>
                            <a:schemeClr val="tx1"/>
                          </a:solidFill>
                          <a:effectLst/>
                          <a:latin typeface="+mn-lt"/>
                          <a:ea typeface="+mn-ea"/>
                          <a:cs typeface="+mn-cs"/>
                        </a:rPr>
                        <a:t>Selesai Jam</a:t>
                      </a:r>
                      <a:endParaRPr lang="en-AU" b="1"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AU" b="1" dirty="0" smtClean="0"/>
                        <a:t>-</a:t>
                      </a:r>
                      <a:r>
                        <a:rPr lang="id-ID" b="1" dirty="0" smtClean="0"/>
                        <a:t> </a:t>
                      </a:r>
                      <a:endParaRPr lang="en-AU" b="1" dirty="0"/>
                    </a:p>
                  </a:txBody>
                  <a:tcPr anchor="ctr">
                    <a:lnL w="12700" cap="flat" cmpd="sng" algn="ctr">
                      <a:noFill/>
                      <a:prstDash val="solid"/>
                      <a:round/>
                      <a:headEnd type="none" w="med" len="med"/>
                      <a:tailEnd type="none" w="med" len="med"/>
                    </a:lnL>
                  </a:tcPr>
                </a:tc>
              </a:tr>
              <a:tr h="368181">
                <a:tc>
                  <a:txBody>
                    <a:bodyPr/>
                    <a:lstStyle/>
                    <a:p>
                      <a:pPr algn="l"/>
                      <a:r>
                        <a:rPr lang="en-AU" b="1" dirty="0" smtClean="0"/>
                        <a:t>4. </a:t>
                      </a:r>
                      <a:r>
                        <a:rPr lang="id-ID" sz="1800" b="1" kern="1200" dirty="0" smtClean="0">
                          <a:solidFill>
                            <a:schemeClr val="tx1"/>
                          </a:solidFill>
                          <a:effectLst/>
                          <a:latin typeface="+mn-lt"/>
                          <a:ea typeface="+mn-ea"/>
                          <a:cs typeface="+mn-cs"/>
                        </a:rPr>
                        <a:t>Jumlah Jam Terbang</a:t>
                      </a:r>
                      <a:endParaRPr lang="en-AU" b="1" dirty="0"/>
                    </a:p>
                  </a:txBody>
                  <a:tcPr anchor="ctr">
                    <a:lnR w="12700" cap="flat" cmpd="sng" algn="ctr">
                      <a:noFill/>
                      <a:prstDash val="solid"/>
                      <a:round/>
                      <a:headEnd type="none" w="med" len="med"/>
                      <a:tailEnd type="none" w="med" len="med"/>
                    </a:lnR>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id-ID" sz="1800" b="1" kern="1200" dirty="0" smtClean="0">
                          <a:solidFill>
                            <a:schemeClr val="tx1"/>
                          </a:solidFill>
                          <a:effectLst/>
                          <a:latin typeface="+mn-lt"/>
                          <a:ea typeface="+mn-ea"/>
                          <a:cs typeface="+mn-cs"/>
                        </a:rPr>
                        <a:t>- </a:t>
                      </a:r>
                      <a:endParaRPr lang="en-AU" b="1" dirty="0"/>
                    </a:p>
                  </a:txBody>
                  <a:tcPr anchor="ctr">
                    <a:lnL w="12700" cap="flat" cmpd="sng" algn="ctr">
                      <a:noFill/>
                      <a:prstDash val="solid"/>
                      <a:round/>
                      <a:headEnd type="none" w="med" len="med"/>
                      <a:tailEnd type="none" w="med" len="med"/>
                    </a:lnL>
                  </a:tcPr>
                </a:tc>
              </a:tr>
              <a:tr h="398863">
                <a:tc>
                  <a:txBody>
                    <a:bodyPr/>
                    <a:lstStyle/>
                    <a:p>
                      <a:pPr algn="l"/>
                      <a:r>
                        <a:rPr lang="en-AU" b="1" dirty="0" smtClean="0"/>
                        <a:t>5.</a:t>
                      </a:r>
                      <a:r>
                        <a:rPr lang="en-AU" b="1" baseline="0" dirty="0" smtClean="0"/>
                        <a:t> </a:t>
                      </a:r>
                      <a:r>
                        <a:rPr lang="id-ID" sz="1800" b="1" kern="1200" dirty="0" smtClean="0">
                          <a:solidFill>
                            <a:schemeClr val="tx1"/>
                          </a:solidFill>
                          <a:effectLst/>
                          <a:latin typeface="+mn-lt"/>
                          <a:ea typeface="+mn-ea"/>
                          <a:cs typeface="+mn-cs"/>
                        </a:rPr>
                        <a:t>Jumlah Air yang di Bombing</a:t>
                      </a:r>
                      <a:endParaRPr lang="en-AU" b="1" dirty="0"/>
                    </a:p>
                  </a:txBody>
                  <a:tcPr anchor="ctr">
                    <a:lnR w="12700" cap="flat" cmpd="sng" algn="ctr">
                      <a:noFill/>
                      <a:prstDash val="solid"/>
                      <a:round/>
                      <a:headEnd type="none" w="med" len="med"/>
                      <a:tailEnd type="none" w="med" len="med"/>
                    </a:lnR>
                    <a:lnB w="12700" cmpd="sng">
                      <a:noFill/>
                    </a:lnB>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mpd="sng">
                      <a:noFill/>
                    </a:lnB>
                  </a:tcPr>
                </a:tc>
                <a:tc>
                  <a:txBody>
                    <a:bodyPr/>
                    <a:lstStyle/>
                    <a:p>
                      <a:r>
                        <a:rPr lang="id-ID" b="1" dirty="0" smtClean="0"/>
                        <a:t>- </a:t>
                      </a:r>
                      <a:endParaRPr lang="en-AU" b="1" dirty="0"/>
                    </a:p>
                  </a:txBody>
                  <a:tcPr anchor="ctr">
                    <a:lnL w="12700" cap="flat" cmpd="sng" algn="ctr">
                      <a:noFill/>
                      <a:prstDash val="solid"/>
                      <a:round/>
                      <a:headEnd type="none" w="med" len="med"/>
                      <a:tailEnd type="none" w="med" len="med"/>
                    </a:lnL>
                    <a:lnB w="12700" cmpd="sng">
                      <a:noFill/>
                    </a:lnB>
                  </a:tcPr>
                </a:tc>
              </a:tr>
              <a:tr h="55669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d-ID" sz="1800" b="1" kern="1200" dirty="0" smtClean="0">
                        <a:solidFill>
                          <a:schemeClr val="tx1"/>
                        </a:solidFill>
                        <a:effectLst/>
                        <a:latin typeface="+mn-lt"/>
                        <a:ea typeface="+mn-ea"/>
                        <a:cs typeface="+mn-cs"/>
                      </a:endParaRPr>
                    </a:p>
                  </a:txBody>
                  <a:tcPr anchor="ctr">
                    <a:lnT w="12700" cmpd="sng">
                      <a:noFill/>
                    </a:lnT>
                  </a:tcPr>
                </a:tc>
                <a:tc hMerge="1">
                  <a:txBody>
                    <a:bodyPr/>
                    <a:lstStyle/>
                    <a:p>
                      <a:endParaRPr lang="en-AU" dirty="0"/>
                    </a:p>
                  </a:txBody>
                  <a:tcPr anchor="ctr"/>
                </a:tc>
                <a:tc hMerge="1">
                  <a:txBody>
                    <a:bodyPr/>
                    <a:lstStyle/>
                    <a:p>
                      <a:endParaRPr lang="en-AU" dirty="0"/>
                    </a:p>
                  </a:txBody>
                  <a:tcPr anchor="ctr"/>
                </a:tc>
              </a:tr>
            </a:tbl>
          </a:graphicData>
        </a:graphic>
      </p:graphicFrame>
      <p:pic>
        <p:nvPicPr>
          <p:cNvPr id="4" name="Picture 3"/>
          <p:cNvPicPr/>
          <p:nvPr/>
        </p:nvPicPr>
        <p:blipFill>
          <a:blip r:embed="rId2">
            <a:extLst>
              <a:ext uri="{28A0092B-C50C-407E-A947-70E740481C1C}">
                <a14:useLocalDpi xmlns="" xmlns:a14="http://schemas.microsoft.com/office/drawing/2010/main" val="0"/>
              </a:ext>
            </a:extLst>
          </a:blip>
          <a:stretch>
            <a:fillRect/>
          </a:stretch>
        </p:blipFill>
        <p:spPr>
          <a:xfrm>
            <a:off x="623887" y="478366"/>
            <a:ext cx="3656013" cy="2264834"/>
          </a:xfrm>
          <a:prstGeom prst="rect">
            <a:avLst/>
          </a:prstGeom>
        </p:spPr>
      </p:pic>
      <p:sp>
        <p:nvSpPr>
          <p:cNvPr id="5" name="Rectangle 4"/>
          <p:cNvSpPr/>
          <p:nvPr/>
        </p:nvSpPr>
        <p:spPr>
          <a:xfrm>
            <a:off x="623887" y="3469839"/>
            <a:ext cx="5308600" cy="2585323"/>
          </a:xfrm>
          <a:prstGeom prst="rect">
            <a:avLst/>
          </a:prstGeom>
        </p:spPr>
        <p:txBody>
          <a:bodyPr wrap="square">
            <a:spAutoFit/>
          </a:bodyPr>
          <a:lstStyle/>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Basic Aircraft Performance Spec :</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Model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MI-8UR CMX</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Lift Capacity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5.000 Liters</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Cruise Speed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120 Knots</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Endurance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4 - 5 Hours</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Fuel</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Consumption</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  750 Liters / Hours</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Crew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 Crews</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Long Line		:  35 Meters</a:t>
            </a:r>
            <a:endParaRPr lang="en-AU" sz="2000" dirty="0" smtClean="0">
              <a:effectLst/>
              <a:latin typeface="Times New Roman" panose="02020603050405020304" pitchFamily="18" charset="0"/>
              <a:ea typeface="Times New Roman" panose="02020603050405020304" pitchFamily="18" charset="0"/>
            </a:endParaRPr>
          </a:p>
          <a:p>
            <a:r>
              <a:rPr lang="id-ID"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Maximum</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id-ID"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Altitude</a:t>
            </a:r>
            <a:r>
              <a:rPr lang="id-ID" dirty="0">
                <a:solidFill>
                  <a:srgbClr val="000000"/>
                </a:solidFill>
                <a:latin typeface="Calibri" panose="020F0502020204030204" pitchFamily="34" charset="0"/>
                <a:ea typeface="Calibri" panose="020F0502020204030204" pitchFamily="34" charset="0"/>
                <a:cs typeface="Times New Roman" panose="02020603050405020304" pitchFamily="18" charset="0"/>
              </a:rPr>
              <a:t>	:  16.400 Feet</a:t>
            </a:r>
            <a:endParaRPr lang="en-AU" dirty="0"/>
          </a:p>
        </p:txBody>
      </p:sp>
      <p:sp>
        <p:nvSpPr>
          <p:cNvPr id="6" name="Title 1"/>
          <p:cNvSpPr txBox="1">
            <a:spLocks/>
          </p:cNvSpPr>
          <p:nvPr/>
        </p:nvSpPr>
        <p:spPr>
          <a:xfrm>
            <a:off x="4089400" y="5372873"/>
            <a:ext cx="6934200" cy="891530"/>
          </a:xfrm>
          <a:prstGeom prst="rect">
            <a:avLst/>
          </a:prstGeom>
        </p:spPr>
        <p:txBody>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id-ID" dirty="0" smtClean="0">
                <a:ln>
                  <a:solidFill>
                    <a:srgbClr val="FFFF00"/>
                  </a:solidFill>
                </a:ln>
                <a:solidFill>
                  <a:srgbClr val="FF0000"/>
                </a:solidFill>
              </a:rPr>
              <a:t>               </a:t>
            </a:r>
            <a:r>
              <a:rPr lang="en-US" dirty="0" smtClean="0">
                <a:ln>
                  <a:solidFill>
                    <a:srgbClr val="FFFF00"/>
                  </a:solidFill>
                </a:ln>
                <a:solidFill>
                  <a:srgbClr val="FF0000"/>
                </a:solidFill>
              </a:rPr>
              <a:t>POSITION STAND BY</a:t>
            </a:r>
            <a:r>
              <a:rPr lang="id-ID" dirty="0" smtClean="0">
                <a:ln>
                  <a:solidFill>
                    <a:srgbClr val="FFFF00"/>
                  </a:solidFill>
                </a:ln>
                <a:solidFill>
                  <a:srgbClr val="FF0000"/>
                </a:solidFill>
              </a:rPr>
              <a:t> </a:t>
            </a:r>
            <a:endParaRPr lang="id-ID" dirty="0">
              <a:ln>
                <a:solidFill>
                  <a:srgbClr val="FFFF00"/>
                </a:solidFill>
              </a:ln>
              <a:solidFill>
                <a:srgbClr val="FF0000"/>
              </a:solidFill>
            </a:endParaRPr>
          </a:p>
        </p:txBody>
      </p:sp>
    </p:spTree>
    <p:extLst>
      <p:ext uri="{BB962C8B-B14F-4D97-AF65-F5344CB8AC3E}">
        <p14:creationId xmlns="" xmlns:p14="http://schemas.microsoft.com/office/powerpoint/2010/main" val="3369967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1189319455"/>
              </p:ext>
            </p:extLst>
          </p:nvPr>
        </p:nvGraphicFramePr>
        <p:xfrm>
          <a:off x="5003801" y="478366"/>
          <a:ext cx="6714370" cy="4758541"/>
        </p:xfrm>
        <a:graphic>
          <a:graphicData uri="http://schemas.openxmlformats.org/drawingml/2006/table">
            <a:tbl>
              <a:tblPr firstRow="1" bandRow="1">
                <a:tableStyleId>{5940675A-B579-460E-94D1-54222C63F5DA}</a:tableStyleId>
              </a:tblPr>
              <a:tblGrid>
                <a:gridCol w="3177539"/>
                <a:gridCol w="325120"/>
                <a:gridCol w="3211711"/>
              </a:tblGrid>
              <a:tr h="817034">
                <a:tc gridSpan="3">
                  <a:txBody>
                    <a:bodyPr/>
                    <a:lstStyle/>
                    <a:p>
                      <a:pPr algn="ctr"/>
                      <a:r>
                        <a:rPr lang="en-AU" b="1" dirty="0" smtClean="0"/>
                        <a:t>I.</a:t>
                      </a:r>
                      <a:r>
                        <a:rPr lang="en-AU" b="1" baseline="0" dirty="0" smtClean="0"/>
                        <a:t> </a:t>
                      </a:r>
                      <a:r>
                        <a:rPr lang="id-ID" sz="1800" b="1" kern="1200" dirty="0" smtClean="0">
                          <a:solidFill>
                            <a:schemeClr val="tx1"/>
                          </a:solidFill>
                          <a:effectLst/>
                          <a:latin typeface="+mn-lt"/>
                          <a:ea typeface="+mn-ea"/>
                          <a:cs typeface="+mn-cs"/>
                        </a:rPr>
                        <a:t>WAKTU OPERASI</a:t>
                      </a:r>
                      <a:endParaRPr lang="en-AU" b="1" dirty="0"/>
                    </a:p>
                  </a:txBody>
                  <a:tcPr anchor="ctr"/>
                </a:tc>
                <a:tc hMerge="1">
                  <a:txBody>
                    <a:bodyPr/>
                    <a:lstStyle/>
                    <a:p>
                      <a:endParaRPr lang="en-AU"/>
                    </a:p>
                  </a:txBody>
                  <a:tcPr/>
                </a:tc>
                <a:tc hMerge="1">
                  <a:txBody>
                    <a:bodyPr/>
                    <a:lstStyle/>
                    <a:p>
                      <a:endParaRPr lang="en-AU"/>
                    </a:p>
                  </a:txBody>
                  <a:tcPr/>
                </a:tc>
              </a:tr>
              <a:tr h="381000">
                <a:tc>
                  <a:txBody>
                    <a:bodyPr/>
                    <a:lstStyle/>
                    <a:p>
                      <a:r>
                        <a:rPr lang="en-AU" b="1" dirty="0" smtClean="0"/>
                        <a:t>1.</a:t>
                      </a:r>
                      <a:r>
                        <a:rPr lang="en-AU" b="1" baseline="0" dirty="0" smtClean="0"/>
                        <a:t> HARI / TANGGAL</a:t>
                      </a:r>
                      <a:endParaRPr lang="en-AU" b="1" dirty="0"/>
                    </a:p>
                  </a:txBody>
                  <a:tcPr anchor="ctr">
                    <a:lnR w="12700" cap="flat" cmpd="sng" algn="ctr">
                      <a:noFill/>
                      <a:prstDash val="solid"/>
                      <a:round/>
                      <a:headEnd type="none" w="med" len="med"/>
                      <a:tailEnd type="none" w="med" len="med"/>
                    </a:lnR>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id-ID" sz="1800" b="1" kern="1200" dirty="0" smtClean="0">
                          <a:solidFill>
                            <a:schemeClr val="tx1"/>
                          </a:solidFill>
                          <a:effectLst/>
                          <a:latin typeface="+mn-lt"/>
                          <a:ea typeface="+mn-ea"/>
                          <a:cs typeface="+mn-cs"/>
                        </a:rPr>
                        <a:t>21</a:t>
                      </a:r>
                      <a:r>
                        <a:rPr lang="en-US" sz="1800" b="1" kern="1200" dirty="0" smtClean="0">
                          <a:solidFill>
                            <a:schemeClr val="tx1"/>
                          </a:solidFill>
                          <a:effectLst/>
                          <a:latin typeface="+mn-lt"/>
                          <a:ea typeface="+mn-ea"/>
                          <a:cs typeface="+mn-cs"/>
                        </a:rPr>
                        <a:t> </a:t>
                      </a:r>
                      <a:r>
                        <a:rPr lang="id-ID" sz="1800" b="1" kern="1200" dirty="0" smtClean="0">
                          <a:solidFill>
                            <a:schemeClr val="tx1"/>
                          </a:solidFill>
                          <a:effectLst/>
                          <a:latin typeface="+mn-lt"/>
                          <a:ea typeface="+mn-ea"/>
                          <a:cs typeface="+mn-cs"/>
                        </a:rPr>
                        <a:t>Juli 2019</a:t>
                      </a:r>
                      <a:endParaRPr lang="en-AU" b="1" dirty="0"/>
                    </a:p>
                  </a:txBody>
                  <a:tcPr anchor="ctr">
                    <a:lnL w="12700" cap="flat" cmpd="sng" algn="ctr">
                      <a:noFill/>
                      <a:prstDash val="solid"/>
                      <a:round/>
                      <a:headEnd type="none" w="med" len="med"/>
                      <a:tailEnd type="none" w="med" len="med"/>
                    </a:lnL>
                  </a:tcPr>
                </a:tc>
              </a:tr>
              <a:tr h="330200">
                <a:tc>
                  <a:txBody>
                    <a:bodyPr/>
                    <a:lstStyle/>
                    <a:p>
                      <a:r>
                        <a:rPr lang="en-AU" b="1" dirty="0" smtClean="0"/>
                        <a:t>2.</a:t>
                      </a:r>
                      <a:r>
                        <a:rPr lang="en-AU" b="1" baseline="0" dirty="0" smtClean="0"/>
                        <a:t> </a:t>
                      </a:r>
                      <a:r>
                        <a:rPr lang="id-ID" sz="1800" b="1" kern="1200" dirty="0" smtClean="0">
                          <a:solidFill>
                            <a:schemeClr val="tx1"/>
                          </a:solidFill>
                          <a:effectLst/>
                          <a:latin typeface="+mn-lt"/>
                          <a:ea typeface="+mn-ea"/>
                          <a:cs typeface="+mn-cs"/>
                        </a:rPr>
                        <a:t>WAKTU BRIEFING PAGI</a:t>
                      </a:r>
                      <a:endParaRPr lang="en-AU" b="1" dirty="0"/>
                    </a:p>
                  </a:txBody>
                  <a:tcPr anchor="ctr">
                    <a:lnR w="12700" cap="flat" cmpd="sng" algn="ctr">
                      <a:noFill/>
                      <a:prstDash val="solid"/>
                      <a:round/>
                      <a:headEnd type="none" w="med" len="med"/>
                      <a:tailEnd type="none" w="med" len="med"/>
                    </a:lnR>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id-ID" sz="1800" b="1" kern="1200" dirty="0" smtClean="0">
                          <a:solidFill>
                            <a:schemeClr val="tx1"/>
                          </a:solidFill>
                          <a:effectLst/>
                          <a:latin typeface="+mn-lt"/>
                          <a:ea typeface="+mn-ea"/>
                          <a:cs typeface="+mn-cs"/>
                        </a:rPr>
                        <a:t>07.00  s.d. 08.00 WIB</a:t>
                      </a:r>
                      <a:endParaRPr lang="en-AU" b="1" dirty="0"/>
                    </a:p>
                  </a:txBody>
                  <a:tcPr>
                    <a:lnL w="12700" cap="flat" cmpd="sng" algn="ctr">
                      <a:noFill/>
                      <a:prstDash val="solid"/>
                      <a:round/>
                      <a:headEnd type="none" w="med" len="med"/>
                      <a:tailEnd type="none" w="med" len="med"/>
                    </a:lnL>
                  </a:tcPr>
                </a:tc>
              </a:tr>
              <a:tr h="714487">
                <a:tc gridSpan="3">
                  <a:txBody>
                    <a:bodyPr/>
                    <a:lstStyle/>
                    <a:p>
                      <a:pPr algn="ctr"/>
                      <a:r>
                        <a:rPr lang="en-AU" b="1" dirty="0" smtClean="0"/>
                        <a:t>II. </a:t>
                      </a:r>
                      <a:r>
                        <a:rPr lang="id-ID" sz="1800" b="1" kern="1200" dirty="0" smtClean="0">
                          <a:solidFill>
                            <a:schemeClr val="tx1"/>
                          </a:solidFill>
                          <a:effectLst/>
                          <a:latin typeface="+mn-lt"/>
                          <a:ea typeface="+mn-ea"/>
                          <a:cs typeface="+mn-cs"/>
                        </a:rPr>
                        <a:t>SETELAH OPERASI</a:t>
                      </a:r>
                      <a:endParaRPr lang="en-AU" b="1" dirty="0"/>
                    </a:p>
                  </a:txBody>
                  <a:tcPr anchor="ctr">
                    <a:lnB w="12700" cap="flat" cmpd="sng" algn="ctr">
                      <a:solidFill>
                        <a:schemeClr val="tx1"/>
                      </a:solidFill>
                      <a:prstDash val="solid"/>
                      <a:round/>
                      <a:headEnd type="none" w="med" len="med"/>
                      <a:tailEnd type="none" w="med" len="med"/>
                    </a:lnB>
                  </a:tcPr>
                </a:tc>
                <a:tc hMerge="1">
                  <a:txBody>
                    <a:bodyPr/>
                    <a:lstStyle/>
                    <a:p>
                      <a:pPr algn="ct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ctr"/>
                      <a:endParaRPr lang="en-AU" b="1" dirty="0"/>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93700">
                <a:tc>
                  <a:txBody>
                    <a:bodyPr/>
                    <a:lstStyle/>
                    <a:p>
                      <a:pPr algn="l"/>
                      <a:r>
                        <a:rPr lang="en-AU" b="1" dirty="0" smtClean="0"/>
                        <a:t>1. </a:t>
                      </a:r>
                      <a:r>
                        <a:rPr lang="id-ID" sz="1800" b="1" kern="1200" dirty="0" smtClean="0">
                          <a:solidFill>
                            <a:schemeClr val="tx1"/>
                          </a:solidFill>
                          <a:effectLst/>
                          <a:latin typeface="+mn-lt"/>
                          <a:ea typeface="+mn-ea"/>
                          <a:cs typeface="+mn-cs"/>
                        </a:rPr>
                        <a:t>Waktu Briefing Malam</a:t>
                      </a:r>
                      <a:endParaRPr lang="en-AU" b="1"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id-ID" sz="1800" b="1" kern="1200" dirty="0" smtClean="0">
                          <a:solidFill>
                            <a:schemeClr val="tx1"/>
                          </a:solidFill>
                          <a:effectLst/>
                          <a:latin typeface="+mn-lt"/>
                          <a:ea typeface="+mn-ea"/>
                          <a:cs typeface="+mn-cs"/>
                        </a:rPr>
                        <a:t>19.00  s.d. 20.00 WIB</a:t>
                      </a:r>
                      <a:endParaRPr lang="en-AU" b="1" dirty="0"/>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61957">
                <a:tc>
                  <a:txBody>
                    <a:bodyPr/>
                    <a:lstStyle/>
                    <a:p>
                      <a:pPr algn="l"/>
                      <a:r>
                        <a:rPr lang="en-AU" b="1" dirty="0" smtClean="0"/>
                        <a:t>2. </a:t>
                      </a:r>
                      <a:r>
                        <a:rPr lang="id-ID" sz="1800" b="1" kern="1200" dirty="0" smtClean="0">
                          <a:solidFill>
                            <a:schemeClr val="tx1"/>
                          </a:solidFill>
                          <a:effectLst/>
                          <a:latin typeface="+mn-lt"/>
                          <a:ea typeface="+mn-ea"/>
                          <a:cs typeface="+mn-cs"/>
                        </a:rPr>
                        <a:t>Terbang Dari Jam</a:t>
                      </a:r>
                      <a:endParaRPr lang="en-AU" b="1"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id-ID" b="1" dirty="0" smtClean="0"/>
                        <a:t>-</a:t>
                      </a:r>
                      <a:endParaRPr lang="en-AU" b="1" dirty="0"/>
                    </a:p>
                  </a:txBody>
                  <a:tcPr anchor="ctr">
                    <a:lnL w="12700" cap="flat" cmpd="sng" algn="ctr">
                      <a:noFill/>
                      <a:prstDash val="solid"/>
                      <a:round/>
                      <a:headEnd type="none" w="med" len="med"/>
                      <a:tailEnd type="none" w="med" len="med"/>
                    </a:lnL>
                  </a:tcPr>
                </a:tc>
              </a:tr>
              <a:tr h="397065">
                <a:tc>
                  <a:txBody>
                    <a:bodyPr/>
                    <a:lstStyle/>
                    <a:p>
                      <a:pPr algn="l"/>
                      <a:r>
                        <a:rPr lang="en-AU" b="1" dirty="0" smtClean="0"/>
                        <a:t>3. </a:t>
                      </a:r>
                      <a:r>
                        <a:rPr lang="id-ID" sz="1800" b="1" kern="1200" dirty="0" smtClean="0">
                          <a:solidFill>
                            <a:schemeClr val="tx1"/>
                          </a:solidFill>
                          <a:effectLst/>
                          <a:latin typeface="+mn-lt"/>
                          <a:ea typeface="+mn-ea"/>
                          <a:cs typeface="+mn-cs"/>
                        </a:rPr>
                        <a:t>Selesai Jam</a:t>
                      </a:r>
                      <a:endParaRPr lang="en-AU" b="1"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id-ID" b="1" dirty="0" smtClean="0"/>
                        <a:t>-</a:t>
                      </a:r>
                      <a:endParaRPr lang="en-AU" b="1" dirty="0"/>
                    </a:p>
                  </a:txBody>
                  <a:tcPr anchor="ctr">
                    <a:lnL w="12700" cap="flat" cmpd="sng" algn="ctr">
                      <a:noFill/>
                      <a:prstDash val="solid"/>
                      <a:round/>
                      <a:headEnd type="none" w="med" len="med"/>
                      <a:tailEnd type="none" w="med" len="med"/>
                    </a:lnL>
                  </a:tcPr>
                </a:tc>
              </a:tr>
              <a:tr h="368181">
                <a:tc>
                  <a:txBody>
                    <a:bodyPr/>
                    <a:lstStyle/>
                    <a:p>
                      <a:pPr algn="l"/>
                      <a:r>
                        <a:rPr lang="en-AU" b="1" dirty="0" smtClean="0"/>
                        <a:t>4. </a:t>
                      </a:r>
                      <a:r>
                        <a:rPr lang="id-ID" sz="1800" b="1" kern="1200" dirty="0" smtClean="0">
                          <a:solidFill>
                            <a:schemeClr val="tx1"/>
                          </a:solidFill>
                          <a:effectLst/>
                          <a:latin typeface="+mn-lt"/>
                          <a:ea typeface="+mn-ea"/>
                          <a:cs typeface="+mn-cs"/>
                        </a:rPr>
                        <a:t>Jumlah Jam Terbang</a:t>
                      </a:r>
                      <a:endParaRPr lang="en-AU" b="1" dirty="0"/>
                    </a:p>
                  </a:txBody>
                  <a:tcPr anchor="ctr">
                    <a:lnR w="12700" cap="flat" cmpd="sng" algn="ctr">
                      <a:noFill/>
                      <a:prstDash val="solid"/>
                      <a:round/>
                      <a:headEnd type="none" w="med" len="med"/>
                      <a:tailEnd type="none" w="med" len="med"/>
                    </a:lnR>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id-ID" sz="1800" b="1" kern="1200" dirty="0" smtClean="0">
                          <a:solidFill>
                            <a:schemeClr val="tx1"/>
                          </a:solidFill>
                          <a:effectLst/>
                          <a:latin typeface="+mn-lt"/>
                          <a:ea typeface="+mn-ea"/>
                          <a:cs typeface="+mn-cs"/>
                        </a:rPr>
                        <a:t> </a:t>
                      </a:r>
                      <a:r>
                        <a:rPr lang="id-ID" sz="1800" b="1" i="0" kern="1200" dirty="0" smtClean="0">
                          <a:solidFill>
                            <a:schemeClr val="tx1"/>
                          </a:solidFill>
                          <a:effectLst/>
                          <a:latin typeface="+mn-lt"/>
                          <a:ea typeface="+mn-ea"/>
                          <a:cs typeface="+mn-cs"/>
                        </a:rPr>
                        <a:t>-</a:t>
                      </a:r>
                      <a:endParaRPr lang="en-AU" b="1" dirty="0"/>
                    </a:p>
                  </a:txBody>
                  <a:tcPr anchor="ctr">
                    <a:lnL w="12700" cap="flat" cmpd="sng" algn="ctr">
                      <a:noFill/>
                      <a:prstDash val="solid"/>
                      <a:round/>
                      <a:headEnd type="none" w="med" len="med"/>
                      <a:tailEnd type="none" w="med" len="med"/>
                    </a:lnL>
                  </a:tcPr>
                </a:tc>
              </a:tr>
              <a:tr h="398863">
                <a:tc>
                  <a:txBody>
                    <a:bodyPr/>
                    <a:lstStyle/>
                    <a:p>
                      <a:pPr algn="l"/>
                      <a:r>
                        <a:rPr lang="en-AU" b="1" dirty="0" smtClean="0"/>
                        <a:t>5.</a:t>
                      </a:r>
                      <a:r>
                        <a:rPr lang="en-AU" b="1" baseline="0" dirty="0" smtClean="0"/>
                        <a:t> </a:t>
                      </a:r>
                      <a:r>
                        <a:rPr lang="id-ID" sz="1800" b="1" kern="1200" dirty="0" smtClean="0">
                          <a:solidFill>
                            <a:schemeClr val="tx1"/>
                          </a:solidFill>
                          <a:effectLst/>
                          <a:latin typeface="+mn-lt"/>
                          <a:ea typeface="+mn-ea"/>
                          <a:cs typeface="+mn-cs"/>
                        </a:rPr>
                        <a:t>Jumlah Air yang di Bombing</a:t>
                      </a:r>
                      <a:endParaRPr lang="en-AU" b="1" dirty="0"/>
                    </a:p>
                  </a:txBody>
                  <a:tcPr anchor="ctr">
                    <a:lnR w="12700" cap="flat" cmpd="sng" algn="ctr">
                      <a:noFill/>
                      <a:prstDash val="solid"/>
                      <a:round/>
                      <a:headEnd type="none" w="med" len="med"/>
                      <a:tailEnd type="none" w="med" len="med"/>
                    </a:lnR>
                    <a:lnB w="12700" cmpd="sng">
                      <a:noFill/>
                    </a:lnB>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mpd="sng">
                      <a:noFill/>
                    </a:lnB>
                  </a:tcPr>
                </a:tc>
                <a:tc>
                  <a:txBody>
                    <a:bodyPr/>
                    <a:lstStyle/>
                    <a:p>
                      <a:r>
                        <a:rPr lang="id-ID" b="1" baseline="0" dirty="0" smtClean="0"/>
                        <a:t> - </a:t>
                      </a:r>
                      <a:r>
                        <a:rPr lang="id-ID" b="1" dirty="0" smtClean="0"/>
                        <a:t> Liter</a:t>
                      </a:r>
                      <a:endParaRPr lang="en-AU" b="1" dirty="0"/>
                    </a:p>
                  </a:txBody>
                  <a:tcPr anchor="ctr">
                    <a:lnL w="12700" cap="flat" cmpd="sng" algn="ctr">
                      <a:noFill/>
                      <a:prstDash val="solid"/>
                      <a:round/>
                      <a:headEnd type="none" w="med" len="med"/>
                      <a:tailEnd type="none" w="med" len="med"/>
                    </a:lnL>
                    <a:lnB w="12700" cmpd="sng">
                      <a:noFill/>
                    </a:lnB>
                  </a:tcPr>
                </a:tc>
              </a:tr>
              <a:tr h="55669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d-ID" sz="1800" b="1" kern="1200" dirty="0" smtClean="0">
                        <a:solidFill>
                          <a:schemeClr val="tx1"/>
                        </a:solidFill>
                        <a:effectLst/>
                        <a:latin typeface="+mn-lt"/>
                        <a:ea typeface="+mn-ea"/>
                        <a:cs typeface="+mn-cs"/>
                      </a:endParaRPr>
                    </a:p>
                  </a:txBody>
                  <a:tcPr anchor="ctr">
                    <a:lnT w="12700" cmpd="sng">
                      <a:noFill/>
                    </a:lnT>
                  </a:tcPr>
                </a:tc>
                <a:tc hMerge="1">
                  <a:txBody>
                    <a:bodyPr/>
                    <a:lstStyle/>
                    <a:p>
                      <a:endParaRPr lang="en-AU" dirty="0"/>
                    </a:p>
                  </a:txBody>
                  <a:tcPr anchor="ctr"/>
                </a:tc>
                <a:tc hMerge="1">
                  <a:txBody>
                    <a:bodyPr/>
                    <a:lstStyle/>
                    <a:p>
                      <a:endParaRPr lang="en-AU" dirty="0"/>
                    </a:p>
                  </a:txBody>
                  <a:tcPr anchor="ctr"/>
                </a:tc>
              </a:tr>
            </a:tbl>
          </a:graphicData>
        </a:graphic>
      </p:graphicFrame>
      <p:pic>
        <p:nvPicPr>
          <p:cNvPr id="4" name="Picture 3"/>
          <p:cNvPicPr/>
          <p:nvPr/>
        </p:nvPicPr>
        <p:blipFill>
          <a:blip r:embed="rId2">
            <a:extLst>
              <a:ext uri="{28A0092B-C50C-407E-A947-70E740481C1C}">
                <a14:useLocalDpi xmlns="" xmlns:a14="http://schemas.microsoft.com/office/drawing/2010/main" val="0"/>
              </a:ext>
            </a:extLst>
          </a:blip>
          <a:stretch>
            <a:fillRect/>
          </a:stretch>
        </p:blipFill>
        <p:spPr>
          <a:xfrm>
            <a:off x="623887" y="478366"/>
            <a:ext cx="3656013" cy="2264834"/>
          </a:xfrm>
          <a:prstGeom prst="rect">
            <a:avLst/>
          </a:prstGeom>
        </p:spPr>
      </p:pic>
      <p:sp>
        <p:nvSpPr>
          <p:cNvPr id="5" name="Rectangle 4"/>
          <p:cNvSpPr/>
          <p:nvPr/>
        </p:nvSpPr>
        <p:spPr>
          <a:xfrm>
            <a:off x="623887" y="3469839"/>
            <a:ext cx="5308600" cy="2585323"/>
          </a:xfrm>
          <a:prstGeom prst="rect">
            <a:avLst/>
          </a:prstGeom>
        </p:spPr>
        <p:txBody>
          <a:bodyPr wrap="square">
            <a:spAutoFit/>
          </a:bodyPr>
          <a:lstStyle/>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Basic Aircraft Performance Spec :</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Model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MI-8UR CMN</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Lift Capacity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5.000 Liters</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Cruise Speed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120 Knots</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Endurance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4 - 5 Hours</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Fuel</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Consumption</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  750 Liters / Hours</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Crew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 Crews</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Long Line		:  35 Meters</a:t>
            </a:r>
            <a:endParaRPr lang="en-AU" sz="2000" dirty="0" smtClean="0">
              <a:effectLst/>
              <a:latin typeface="Times New Roman" panose="02020603050405020304" pitchFamily="18" charset="0"/>
              <a:ea typeface="Times New Roman" panose="02020603050405020304" pitchFamily="18" charset="0"/>
            </a:endParaRPr>
          </a:p>
          <a:p>
            <a:r>
              <a:rPr lang="id-ID"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Maximum</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id-ID"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Altitude</a:t>
            </a:r>
            <a:r>
              <a:rPr lang="id-ID" dirty="0">
                <a:solidFill>
                  <a:srgbClr val="000000"/>
                </a:solidFill>
                <a:latin typeface="Calibri" panose="020F0502020204030204" pitchFamily="34" charset="0"/>
                <a:ea typeface="Calibri" panose="020F0502020204030204" pitchFamily="34" charset="0"/>
                <a:cs typeface="Times New Roman" panose="02020603050405020304" pitchFamily="18" charset="0"/>
              </a:rPr>
              <a:t>	:  16.400 Feet</a:t>
            </a:r>
            <a:endParaRPr lang="en-AU" dirty="0"/>
          </a:p>
        </p:txBody>
      </p:sp>
      <p:sp>
        <p:nvSpPr>
          <p:cNvPr id="6" name="Title 1"/>
          <p:cNvSpPr txBox="1">
            <a:spLocks/>
          </p:cNvSpPr>
          <p:nvPr/>
        </p:nvSpPr>
        <p:spPr>
          <a:xfrm>
            <a:off x="4983628" y="5410973"/>
            <a:ext cx="6208059" cy="891530"/>
          </a:xfrm>
          <a:prstGeom prst="rect">
            <a:avLst/>
          </a:prstGeom>
        </p:spPr>
        <p:txBody>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id-ID" dirty="0" smtClean="0">
                <a:ln>
                  <a:solidFill>
                    <a:srgbClr val="FFFF00"/>
                  </a:solidFill>
                </a:ln>
                <a:solidFill>
                  <a:srgbClr val="FF0000"/>
                </a:solidFill>
              </a:rPr>
              <a:t>       WATER BOMBING</a:t>
            </a:r>
            <a:endParaRPr lang="id-ID" dirty="0">
              <a:ln>
                <a:solidFill>
                  <a:srgbClr val="FFFF00"/>
                </a:solidFill>
              </a:ln>
              <a:solidFill>
                <a:srgbClr val="FF0000"/>
              </a:solidFill>
            </a:endParaRPr>
          </a:p>
        </p:txBody>
      </p:sp>
    </p:spTree>
    <p:extLst>
      <p:ext uri="{BB962C8B-B14F-4D97-AF65-F5344CB8AC3E}">
        <p14:creationId xmlns="" xmlns:p14="http://schemas.microsoft.com/office/powerpoint/2010/main" val="3369967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p:cNvGraphicFramePr>
            <a:graphicFrameLocks noGrp="1"/>
          </p:cNvGraphicFramePr>
          <p:nvPr>
            <p:extLst>
              <p:ext uri="{D42A27DB-BD31-4B8C-83A1-F6EECF244321}">
                <p14:modId xmlns="" xmlns:p14="http://schemas.microsoft.com/office/powerpoint/2010/main" val="1144399247"/>
              </p:ext>
            </p:extLst>
          </p:nvPr>
        </p:nvGraphicFramePr>
        <p:xfrm>
          <a:off x="5003801" y="478366"/>
          <a:ext cx="6714370" cy="4939835"/>
        </p:xfrm>
        <a:graphic>
          <a:graphicData uri="http://schemas.openxmlformats.org/drawingml/2006/table">
            <a:tbl>
              <a:tblPr firstRow="1" bandRow="1">
                <a:tableStyleId>{5940675A-B579-460E-94D1-54222C63F5DA}</a:tableStyleId>
              </a:tblPr>
              <a:tblGrid>
                <a:gridCol w="3177539"/>
                <a:gridCol w="325120"/>
                <a:gridCol w="3211711"/>
              </a:tblGrid>
              <a:tr h="826809">
                <a:tc gridSpan="3">
                  <a:txBody>
                    <a:bodyPr/>
                    <a:lstStyle/>
                    <a:p>
                      <a:pPr algn="ctr"/>
                      <a:r>
                        <a:rPr lang="en-AU" b="1" dirty="0" smtClean="0"/>
                        <a:t>I.</a:t>
                      </a:r>
                      <a:r>
                        <a:rPr lang="en-AU" b="1" baseline="0" dirty="0" smtClean="0"/>
                        <a:t> </a:t>
                      </a:r>
                      <a:r>
                        <a:rPr lang="id-ID" sz="1800" b="1" kern="1200" dirty="0" smtClean="0">
                          <a:solidFill>
                            <a:schemeClr val="tx1"/>
                          </a:solidFill>
                          <a:effectLst/>
                          <a:latin typeface="+mn-lt"/>
                          <a:ea typeface="+mn-ea"/>
                          <a:cs typeface="+mn-cs"/>
                        </a:rPr>
                        <a:t>WAKTU OPERAS</a:t>
                      </a:r>
                      <a:r>
                        <a:rPr lang="en-US" sz="1800" b="1" kern="1200" dirty="0" smtClean="0">
                          <a:solidFill>
                            <a:schemeClr val="tx1"/>
                          </a:solidFill>
                          <a:effectLst/>
                          <a:latin typeface="+mn-lt"/>
                          <a:ea typeface="+mn-ea"/>
                          <a:cs typeface="+mn-cs"/>
                        </a:rPr>
                        <a:t>I</a:t>
                      </a:r>
                      <a:endParaRPr lang="en-AU" b="1" dirty="0"/>
                    </a:p>
                  </a:txBody>
                  <a:tcPr anchor="ctr"/>
                </a:tc>
                <a:tc hMerge="1">
                  <a:txBody>
                    <a:bodyPr/>
                    <a:lstStyle/>
                    <a:p>
                      <a:endParaRPr lang="en-AU"/>
                    </a:p>
                  </a:txBody>
                  <a:tcPr/>
                </a:tc>
                <a:tc hMerge="1">
                  <a:txBody>
                    <a:bodyPr/>
                    <a:lstStyle/>
                    <a:p>
                      <a:endParaRPr lang="en-AU"/>
                    </a:p>
                  </a:txBody>
                  <a:tcPr/>
                </a:tc>
              </a:tr>
              <a:tr h="385558">
                <a:tc>
                  <a:txBody>
                    <a:bodyPr/>
                    <a:lstStyle/>
                    <a:p>
                      <a:r>
                        <a:rPr lang="en-AU" b="1" dirty="0" smtClean="0"/>
                        <a:t>1.</a:t>
                      </a:r>
                      <a:r>
                        <a:rPr lang="en-AU" b="1" baseline="0" dirty="0" smtClean="0"/>
                        <a:t> HARI / TANGGAL</a:t>
                      </a:r>
                      <a:endParaRPr lang="en-AU" b="1" dirty="0"/>
                    </a:p>
                  </a:txBody>
                  <a:tcPr anchor="ctr">
                    <a:lnR w="12700" cap="flat" cmpd="sng" algn="ctr">
                      <a:noFill/>
                      <a:prstDash val="solid"/>
                      <a:round/>
                      <a:headEnd type="none" w="med" len="med"/>
                      <a:tailEnd type="none" w="med" len="med"/>
                    </a:lnR>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id-ID" sz="1800" b="1" kern="1200" dirty="0" smtClean="0">
                          <a:solidFill>
                            <a:schemeClr val="tx1"/>
                          </a:solidFill>
                          <a:effectLst/>
                          <a:latin typeface="+mn-lt"/>
                          <a:ea typeface="+mn-ea"/>
                          <a:cs typeface="+mn-cs"/>
                        </a:rPr>
                        <a:t>21</a:t>
                      </a:r>
                      <a:r>
                        <a:rPr lang="en-US" sz="1800" b="1" kern="1200" dirty="0" smtClean="0">
                          <a:solidFill>
                            <a:schemeClr val="tx1"/>
                          </a:solidFill>
                          <a:effectLst/>
                          <a:latin typeface="+mn-lt"/>
                          <a:ea typeface="+mn-ea"/>
                          <a:cs typeface="+mn-cs"/>
                        </a:rPr>
                        <a:t> </a:t>
                      </a:r>
                      <a:r>
                        <a:rPr lang="id-ID" sz="1800" b="1" kern="1200" dirty="0" smtClean="0">
                          <a:solidFill>
                            <a:schemeClr val="tx1"/>
                          </a:solidFill>
                          <a:effectLst/>
                          <a:latin typeface="+mn-lt"/>
                          <a:ea typeface="+mn-ea"/>
                          <a:cs typeface="+mn-cs"/>
                        </a:rPr>
                        <a:t>Juli 2019</a:t>
                      </a:r>
                      <a:endParaRPr lang="en-AU" b="1" dirty="0"/>
                    </a:p>
                  </a:txBody>
                  <a:tcPr anchor="ctr">
                    <a:lnL w="12700" cap="flat" cmpd="sng" algn="ctr">
                      <a:noFill/>
                      <a:prstDash val="solid"/>
                      <a:round/>
                      <a:headEnd type="none" w="med" len="med"/>
                      <a:tailEnd type="none" w="med" len="med"/>
                    </a:lnL>
                  </a:tcPr>
                </a:tc>
              </a:tr>
              <a:tr h="370136">
                <a:tc>
                  <a:txBody>
                    <a:bodyPr/>
                    <a:lstStyle/>
                    <a:p>
                      <a:r>
                        <a:rPr lang="en-AU" b="1" dirty="0" smtClean="0"/>
                        <a:t>2.</a:t>
                      </a:r>
                      <a:r>
                        <a:rPr lang="en-AU" b="1" baseline="0" dirty="0" smtClean="0"/>
                        <a:t> </a:t>
                      </a:r>
                      <a:r>
                        <a:rPr lang="id-ID" sz="1800" b="1" kern="1200" dirty="0" smtClean="0">
                          <a:solidFill>
                            <a:schemeClr val="tx1"/>
                          </a:solidFill>
                          <a:effectLst/>
                          <a:latin typeface="+mn-lt"/>
                          <a:ea typeface="+mn-ea"/>
                          <a:cs typeface="+mn-cs"/>
                        </a:rPr>
                        <a:t>WAKTU BRIEFING PAGI</a:t>
                      </a:r>
                      <a:endParaRPr lang="en-AU" b="1" dirty="0"/>
                    </a:p>
                  </a:txBody>
                  <a:tcPr anchor="ctr">
                    <a:lnR w="12700" cap="flat" cmpd="sng" algn="ctr">
                      <a:noFill/>
                      <a:prstDash val="solid"/>
                      <a:round/>
                      <a:headEnd type="none" w="med" len="med"/>
                      <a:tailEnd type="none" w="med" len="med"/>
                    </a:lnR>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id-ID" sz="1800" b="1" kern="1200" dirty="0" smtClean="0">
                          <a:solidFill>
                            <a:schemeClr val="tx1"/>
                          </a:solidFill>
                          <a:effectLst/>
                          <a:latin typeface="+mn-lt"/>
                          <a:ea typeface="+mn-ea"/>
                          <a:cs typeface="+mn-cs"/>
                        </a:rPr>
                        <a:t>07.00  s.d. 08.00 WIB</a:t>
                      </a:r>
                      <a:endParaRPr lang="en-AU" b="1" dirty="0"/>
                    </a:p>
                  </a:txBody>
                  <a:tcPr>
                    <a:lnL w="12700" cap="flat" cmpd="sng" algn="ctr">
                      <a:noFill/>
                      <a:prstDash val="solid"/>
                      <a:round/>
                      <a:headEnd type="none" w="med" len="med"/>
                      <a:tailEnd type="none" w="med" len="med"/>
                    </a:lnL>
                  </a:tcPr>
                </a:tc>
              </a:tr>
              <a:tr h="763013">
                <a:tc gridSpan="3">
                  <a:txBody>
                    <a:bodyPr/>
                    <a:lstStyle/>
                    <a:p>
                      <a:pPr algn="ctr"/>
                      <a:r>
                        <a:rPr lang="en-AU" b="1" dirty="0" smtClean="0"/>
                        <a:t>II. </a:t>
                      </a:r>
                      <a:r>
                        <a:rPr lang="id-ID" sz="1800" b="1" kern="1200" dirty="0" smtClean="0">
                          <a:solidFill>
                            <a:schemeClr val="tx1"/>
                          </a:solidFill>
                          <a:effectLst/>
                          <a:latin typeface="+mn-lt"/>
                          <a:ea typeface="+mn-ea"/>
                          <a:cs typeface="+mn-cs"/>
                        </a:rPr>
                        <a:t>SETELAH OPERASI</a:t>
                      </a:r>
                      <a:endParaRPr lang="en-AU" b="1" dirty="0"/>
                    </a:p>
                  </a:txBody>
                  <a:tcPr anchor="ctr">
                    <a:lnB w="12700" cap="flat" cmpd="sng" algn="ctr">
                      <a:solidFill>
                        <a:schemeClr val="tx1"/>
                      </a:solidFill>
                      <a:prstDash val="solid"/>
                      <a:round/>
                      <a:headEnd type="none" w="med" len="med"/>
                      <a:tailEnd type="none" w="med" len="med"/>
                    </a:lnB>
                  </a:tcPr>
                </a:tc>
                <a:tc hMerge="1">
                  <a:txBody>
                    <a:bodyPr/>
                    <a:lstStyle/>
                    <a:p>
                      <a:pPr algn="ct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ctr"/>
                      <a:endParaRPr lang="en-AU" b="1" dirty="0"/>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98410">
                <a:tc>
                  <a:txBody>
                    <a:bodyPr/>
                    <a:lstStyle/>
                    <a:p>
                      <a:pPr algn="l"/>
                      <a:r>
                        <a:rPr lang="en-AU" b="1" dirty="0" smtClean="0"/>
                        <a:t>1. </a:t>
                      </a:r>
                      <a:r>
                        <a:rPr lang="id-ID" sz="1800" b="1" kern="1200" dirty="0" smtClean="0">
                          <a:solidFill>
                            <a:schemeClr val="tx1"/>
                          </a:solidFill>
                          <a:effectLst/>
                          <a:latin typeface="+mn-lt"/>
                          <a:ea typeface="+mn-ea"/>
                          <a:cs typeface="+mn-cs"/>
                        </a:rPr>
                        <a:t>Waktu Briefing Malam</a:t>
                      </a:r>
                      <a:endParaRPr lang="en-AU" b="1"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id-ID" sz="1800" b="1" kern="1200" dirty="0" smtClean="0">
                          <a:solidFill>
                            <a:schemeClr val="tx1"/>
                          </a:solidFill>
                          <a:effectLst/>
                          <a:latin typeface="+mn-lt"/>
                          <a:ea typeface="+mn-ea"/>
                          <a:cs typeface="+mn-cs"/>
                        </a:rPr>
                        <a:t>19.00 s.d. 20.00 WIB</a:t>
                      </a:r>
                      <a:endParaRPr lang="en-AU" b="1" dirty="0"/>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136">
                <a:tc>
                  <a:txBody>
                    <a:bodyPr/>
                    <a:lstStyle/>
                    <a:p>
                      <a:pPr algn="l"/>
                      <a:r>
                        <a:rPr lang="en-AU" b="1" dirty="0" smtClean="0"/>
                        <a:t>2. </a:t>
                      </a:r>
                      <a:r>
                        <a:rPr lang="id-ID" sz="1800" b="1" kern="1200" dirty="0" smtClean="0">
                          <a:solidFill>
                            <a:schemeClr val="tx1"/>
                          </a:solidFill>
                          <a:effectLst/>
                          <a:latin typeface="+mn-lt"/>
                          <a:ea typeface="+mn-ea"/>
                          <a:cs typeface="+mn-cs"/>
                        </a:rPr>
                        <a:t>Terbang Dari Jam</a:t>
                      </a:r>
                      <a:endParaRPr lang="en-AU" b="1"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id-ID" b="1" dirty="0" smtClean="0"/>
                        <a:t>-</a:t>
                      </a:r>
                      <a:endParaRPr lang="en-AU" b="1" dirty="0"/>
                    </a:p>
                  </a:txBody>
                  <a:tcPr anchor="ctr">
                    <a:lnL w="12700" cap="flat" cmpd="sng" algn="ctr">
                      <a:noFill/>
                      <a:prstDash val="solid"/>
                      <a:round/>
                      <a:headEnd type="none" w="med" len="med"/>
                      <a:tailEnd type="none" w="med" len="med"/>
                    </a:lnL>
                  </a:tcPr>
                </a:tc>
              </a:tr>
              <a:tr h="401816">
                <a:tc>
                  <a:txBody>
                    <a:bodyPr/>
                    <a:lstStyle/>
                    <a:p>
                      <a:pPr algn="l"/>
                      <a:r>
                        <a:rPr lang="en-AU" b="1" dirty="0" smtClean="0"/>
                        <a:t>3. </a:t>
                      </a:r>
                      <a:r>
                        <a:rPr lang="id-ID" sz="1800" b="1" kern="1200" dirty="0" smtClean="0">
                          <a:solidFill>
                            <a:schemeClr val="tx1"/>
                          </a:solidFill>
                          <a:effectLst/>
                          <a:latin typeface="+mn-lt"/>
                          <a:ea typeface="+mn-ea"/>
                          <a:cs typeface="+mn-cs"/>
                        </a:rPr>
                        <a:t>Selesai Jam</a:t>
                      </a:r>
                      <a:endParaRPr lang="en-AU" b="1"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id-ID" b="1" dirty="0" smtClean="0"/>
                        <a:t>-</a:t>
                      </a:r>
                      <a:endParaRPr lang="en-AU" b="1" dirty="0"/>
                    </a:p>
                  </a:txBody>
                  <a:tcPr anchor="ctr">
                    <a:lnL w="12700" cap="flat" cmpd="sng" algn="ctr">
                      <a:noFill/>
                      <a:prstDash val="solid"/>
                      <a:round/>
                      <a:headEnd type="none" w="med" len="med"/>
                      <a:tailEnd type="none" w="med" len="med"/>
                    </a:lnL>
                  </a:tcPr>
                </a:tc>
              </a:tr>
              <a:tr h="372585">
                <a:tc>
                  <a:txBody>
                    <a:bodyPr/>
                    <a:lstStyle/>
                    <a:p>
                      <a:pPr algn="l"/>
                      <a:r>
                        <a:rPr lang="en-AU" b="1" dirty="0" smtClean="0"/>
                        <a:t>4. </a:t>
                      </a:r>
                      <a:r>
                        <a:rPr lang="id-ID" sz="1800" b="1" kern="1200" dirty="0" smtClean="0">
                          <a:solidFill>
                            <a:schemeClr val="tx1"/>
                          </a:solidFill>
                          <a:effectLst/>
                          <a:latin typeface="+mn-lt"/>
                          <a:ea typeface="+mn-ea"/>
                          <a:cs typeface="+mn-cs"/>
                        </a:rPr>
                        <a:t>Jumlah Jam Terbang</a:t>
                      </a:r>
                      <a:endParaRPr lang="en-AU" b="1" dirty="0"/>
                    </a:p>
                  </a:txBody>
                  <a:tcPr anchor="ctr">
                    <a:lnR w="12700" cap="flat" cmpd="sng" algn="ctr">
                      <a:noFill/>
                      <a:prstDash val="solid"/>
                      <a:round/>
                      <a:headEnd type="none" w="med" len="med"/>
                      <a:tailEnd type="none" w="med" len="med"/>
                    </a:lnR>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id-ID" sz="1800" b="1" kern="1200" baseline="0" dirty="0" smtClean="0">
                          <a:solidFill>
                            <a:schemeClr val="tx1"/>
                          </a:solidFill>
                          <a:effectLst/>
                          <a:latin typeface="+mn-lt"/>
                          <a:ea typeface="+mn-ea"/>
                          <a:cs typeface="+mn-cs"/>
                        </a:rPr>
                        <a:t>-</a:t>
                      </a:r>
                      <a:endParaRPr lang="en-AU" b="1" dirty="0"/>
                    </a:p>
                  </a:txBody>
                  <a:tcPr anchor="ctr">
                    <a:lnL w="12700" cap="flat" cmpd="sng" algn="ctr">
                      <a:noFill/>
                      <a:prstDash val="solid"/>
                      <a:round/>
                      <a:headEnd type="none" w="med" len="med"/>
                      <a:tailEnd type="none" w="med" len="med"/>
                    </a:lnL>
                  </a:tcPr>
                </a:tc>
              </a:tr>
              <a:tr h="403635">
                <a:tc>
                  <a:txBody>
                    <a:bodyPr/>
                    <a:lstStyle/>
                    <a:p>
                      <a:pPr algn="l"/>
                      <a:r>
                        <a:rPr lang="en-AU" b="1" dirty="0" smtClean="0"/>
                        <a:t>5.</a:t>
                      </a:r>
                      <a:r>
                        <a:rPr lang="en-AU" b="1" baseline="0" dirty="0" smtClean="0"/>
                        <a:t> </a:t>
                      </a:r>
                      <a:r>
                        <a:rPr lang="id-ID" sz="1800" b="1" kern="1200" dirty="0" smtClean="0">
                          <a:solidFill>
                            <a:schemeClr val="tx1"/>
                          </a:solidFill>
                          <a:effectLst/>
                          <a:latin typeface="+mn-lt"/>
                          <a:ea typeface="+mn-ea"/>
                          <a:cs typeface="+mn-cs"/>
                        </a:rPr>
                        <a:t>Jumlah Air yang di Bombing</a:t>
                      </a:r>
                      <a:endParaRPr lang="en-AU" b="1" dirty="0"/>
                    </a:p>
                  </a:txBody>
                  <a:tcPr anchor="ctr">
                    <a:lnR w="12700" cap="flat" cmpd="sng" algn="ctr">
                      <a:noFill/>
                      <a:prstDash val="solid"/>
                      <a:round/>
                      <a:headEnd type="none" w="med" len="med"/>
                      <a:tailEnd type="none" w="med" len="med"/>
                    </a:lnR>
                    <a:lnB w="12700" cmpd="sng">
                      <a:noFill/>
                    </a:lnB>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mpd="sng">
                      <a:noFill/>
                    </a:lnB>
                  </a:tcPr>
                </a:tc>
                <a:tc>
                  <a:txBody>
                    <a:bodyPr/>
                    <a:lstStyle/>
                    <a:p>
                      <a:r>
                        <a:rPr lang="id-ID" b="1" dirty="0" smtClean="0"/>
                        <a:t>-</a:t>
                      </a:r>
                      <a:endParaRPr lang="en-AU" b="1" dirty="0"/>
                    </a:p>
                  </a:txBody>
                  <a:tcPr anchor="ctr">
                    <a:lnL w="12700" cap="flat" cmpd="sng" algn="ctr">
                      <a:noFill/>
                      <a:prstDash val="solid"/>
                      <a:round/>
                      <a:headEnd type="none" w="med" len="med"/>
                      <a:tailEnd type="none" w="med" len="med"/>
                    </a:lnL>
                    <a:lnB w="12700" cmpd="sng">
                      <a:noFill/>
                    </a:lnB>
                  </a:tcPr>
                </a:tc>
              </a:tr>
              <a:tr h="647737">
                <a:tc gridSpan="3">
                  <a:txBody>
                    <a:bodyPr/>
                    <a:lstStyle/>
                    <a:p>
                      <a:pPr lvl="0"/>
                      <a:endParaRPr lang="en-US" sz="1800" b="1" kern="1200" dirty="0" smtClean="0">
                        <a:solidFill>
                          <a:schemeClr val="tx1"/>
                        </a:solidFill>
                        <a:effectLst/>
                        <a:latin typeface="+mn-lt"/>
                        <a:ea typeface="+mn-ea"/>
                        <a:cs typeface="+mn-cs"/>
                      </a:endParaRPr>
                    </a:p>
                  </a:txBody>
                  <a:tcPr anchor="ctr">
                    <a:lnT w="12700" cmpd="sng">
                      <a:noFill/>
                    </a:lnT>
                  </a:tcPr>
                </a:tc>
                <a:tc hMerge="1">
                  <a:txBody>
                    <a:bodyPr/>
                    <a:lstStyle/>
                    <a:p>
                      <a:endParaRPr lang="en-AU" dirty="0"/>
                    </a:p>
                  </a:txBody>
                  <a:tcPr anchor="ctr"/>
                </a:tc>
                <a:tc hMerge="1">
                  <a:txBody>
                    <a:bodyPr/>
                    <a:lstStyle/>
                    <a:p>
                      <a:endParaRPr lang="en-AU" dirty="0"/>
                    </a:p>
                  </a:txBody>
                  <a:tcPr anchor="ctr"/>
                </a:tc>
              </a:tr>
            </a:tbl>
          </a:graphicData>
        </a:graphic>
      </p:graphicFrame>
      <p:sp>
        <p:nvSpPr>
          <p:cNvPr id="27" name="Rectangle 26"/>
          <p:cNvSpPr/>
          <p:nvPr/>
        </p:nvSpPr>
        <p:spPr>
          <a:xfrm>
            <a:off x="419099" y="3477154"/>
            <a:ext cx="4559300" cy="2585323"/>
          </a:xfrm>
          <a:prstGeom prst="rect">
            <a:avLst/>
          </a:prstGeom>
        </p:spPr>
        <p:txBody>
          <a:bodyPr wrap="square">
            <a:spAutoFit/>
          </a:bodyPr>
          <a:lstStyle/>
          <a:p>
            <a:pPr>
              <a:spcAft>
                <a:spcPts val="0"/>
              </a:spcAft>
            </a:pPr>
            <a:r>
              <a:rPr lang="id-ID"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Basic Aircraft Performance Spec :</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Model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a:t>Bell </a:t>
            </a:r>
            <a:r>
              <a:rPr lang="id-ID" dirty="0" smtClean="0"/>
              <a:t>N214 B/N216 PJ</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Lift Capacity	:  Up</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3.000 Ltr</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Cruise </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Speed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140 Knots (260Kph)</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Endurance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2,5 Hours</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Fuel</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Consumption</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  700 Liters / Hours</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Crew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 or 2 Crews</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Long Line		:  40 Meters</a:t>
            </a:r>
            <a:endParaRPr lang="en-AU" sz="2000" dirty="0" smtClean="0">
              <a:effectLst/>
              <a:latin typeface="Times New Roman" panose="02020603050405020304" pitchFamily="18" charset="0"/>
              <a:ea typeface="Times New Roman" panose="02020603050405020304" pitchFamily="18" charset="0"/>
            </a:endParaRPr>
          </a:p>
          <a:p>
            <a:r>
              <a:rPr lang="id-ID"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Maximum</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id-ID"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Altitude</a:t>
            </a:r>
            <a:r>
              <a:rPr lang="id-ID" dirty="0">
                <a:solidFill>
                  <a:srgbClr val="000000"/>
                </a:solidFill>
                <a:latin typeface="Calibri" panose="020F0502020204030204" pitchFamily="34" charset="0"/>
                <a:ea typeface="Calibri" panose="020F0502020204030204" pitchFamily="34" charset="0"/>
                <a:cs typeface="Times New Roman" panose="02020603050405020304" pitchFamily="18" charset="0"/>
              </a:rPr>
              <a:t>	:  14.000 Feet</a:t>
            </a:r>
            <a:endParaRPr lang="en-AU" dirty="0"/>
          </a:p>
        </p:txBody>
      </p:sp>
      <p:sp>
        <p:nvSpPr>
          <p:cNvPr id="5" name="Title 1"/>
          <p:cNvSpPr txBox="1">
            <a:spLocks/>
          </p:cNvSpPr>
          <p:nvPr/>
        </p:nvSpPr>
        <p:spPr>
          <a:xfrm>
            <a:off x="5301128" y="5436373"/>
            <a:ext cx="6208059" cy="891530"/>
          </a:xfrm>
          <a:prstGeom prst="rect">
            <a:avLst/>
          </a:prstGeom>
        </p:spPr>
        <p:txBody>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dirty="0" smtClean="0">
                <a:ln>
                  <a:solidFill>
                    <a:srgbClr val="FFFF00"/>
                  </a:solidFill>
                </a:ln>
                <a:solidFill>
                  <a:srgbClr val="FF0000"/>
                </a:solidFill>
              </a:rPr>
              <a:t>POSITION STAND BY</a:t>
            </a:r>
            <a:endParaRPr lang="id-ID" dirty="0">
              <a:ln>
                <a:solidFill>
                  <a:srgbClr val="FFFF00"/>
                </a:solidFill>
              </a:ln>
              <a:solidFill>
                <a:srgbClr val="FF0000"/>
              </a:solidFill>
            </a:endParaRPr>
          </a:p>
        </p:txBody>
      </p:sp>
      <p:sp>
        <p:nvSpPr>
          <p:cNvPr id="41986" name="AutoShape 2" descr="blob:https://web.whatsapp.com/36914745-ba60-47b3-bac7-31f09c2c11a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41988" name="AutoShape 4" descr="blob:https://web.whatsapp.com/36914745-ba60-47b3-bac7-31f09c2c11a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41989" name="Picture 5" descr="C:\Users\User\Downloads\WhatsApp Image 2019-07-20 at 19.28.59.jpeg"/>
          <p:cNvPicPr>
            <a:picLocks noChangeAspect="1" noChangeArrowheads="1"/>
          </p:cNvPicPr>
          <p:nvPr/>
        </p:nvPicPr>
        <p:blipFill>
          <a:blip r:embed="rId2"/>
          <a:srcRect/>
          <a:stretch>
            <a:fillRect/>
          </a:stretch>
        </p:blipFill>
        <p:spPr bwMode="auto">
          <a:xfrm>
            <a:off x="482600" y="482600"/>
            <a:ext cx="4292600" cy="3060700"/>
          </a:xfrm>
          <a:prstGeom prst="rect">
            <a:avLst/>
          </a:prstGeom>
          <a:noFill/>
        </p:spPr>
      </p:pic>
    </p:spTree>
    <p:extLst>
      <p:ext uri="{BB962C8B-B14F-4D97-AF65-F5344CB8AC3E}">
        <p14:creationId xmlns="" xmlns:p14="http://schemas.microsoft.com/office/powerpoint/2010/main" val="144835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p:cNvGraphicFramePr>
            <a:graphicFrameLocks noGrp="1"/>
          </p:cNvGraphicFramePr>
          <p:nvPr>
            <p:extLst>
              <p:ext uri="{D42A27DB-BD31-4B8C-83A1-F6EECF244321}">
                <p14:modId xmlns="" xmlns:p14="http://schemas.microsoft.com/office/powerpoint/2010/main" val="1144399247"/>
              </p:ext>
            </p:extLst>
          </p:nvPr>
        </p:nvGraphicFramePr>
        <p:xfrm>
          <a:off x="5003801" y="478366"/>
          <a:ext cx="6714370" cy="4939835"/>
        </p:xfrm>
        <a:graphic>
          <a:graphicData uri="http://schemas.openxmlformats.org/drawingml/2006/table">
            <a:tbl>
              <a:tblPr firstRow="1" bandRow="1">
                <a:tableStyleId>{5940675A-B579-460E-94D1-54222C63F5DA}</a:tableStyleId>
              </a:tblPr>
              <a:tblGrid>
                <a:gridCol w="3177539"/>
                <a:gridCol w="325120"/>
                <a:gridCol w="3211711"/>
              </a:tblGrid>
              <a:tr h="826809">
                <a:tc gridSpan="3">
                  <a:txBody>
                    <a:bodyPr/>
                    <a:lstStyle/>
                    <a:p>
                      <a:pPr algn="ctr"/>
                      <a:r>
                        <a:rPr lang="en-AU" b="1" dirty="0" smtClean="0"/>
                        <a:t>I.</a:t>
                      </a:r>
                      <a:r>
                        <a:rPr lang="en-AU" b="1" baseline="0" dirty="0" smtClean="0"/>
                        <a:t> </a:t>
                      </a:r>
                      <a:r>
                        <a:rPr lang="id-ID" sz="1800" b="1" kern="1200" dirty="0" smtClean="0">
                          <a:solidFill>
                            <a:schemeClr val="tx1"/>
                          </a:solidFill>
                          <a:effectLst/>
                          <a:latin typeface="+mn-lt"/>
                          <a:ea typeface="+mn-ea"/>
                          <a:cs typeface="+mn-cs"/>
                        </a:rPr>
                        <a:t>WAKTU OPERAS</a:t>
                      </a:r>
                      <a:r>
                        <a:rPr lang="en-US" sz="1800" b="1" kern="1200" dirty="0" smtClean="0">
                          <a:solidFill>
                            <a:schemeClr val="tx1"/>
                          </a:solidFill>
                          <a:effectLst/>
                          <a:latin typeface="+mn-lt"/>
                          <a:ea typeface="+mn-ea"/>
                          <a:cs typeface="+mn-cs"/>
                        </a:rPr>
                        <a:t>I</a:t>
                      </a:r>
                      <a:endParaRPr lang="en-AU" b="1" dirty="0"/>
                    </a:p>
                  </a:txBody>
                  <a:tcPr anchor="ctr"/>
                </a:tc>
                <a:tc hMerge="1">
                  <a:txBody>
                    <a:bodyPr/>
                    <a:lstStyle/>
                    <a:p>
                      <a:endParaRPr lang="en-AU"/>
                    </a:p>
                  </a:txBody>
                  <a:tcPr/>
                </a:tc>
                <a:tc hMerge="1">
                  <a:txBody>
                    <a:bodyPr/>
                    <a:lstStyle/>
                    <a:p>
                      <a:endParaRPr lang="en-AU"/>
                    </a:p>
                  </a:txBody>
                  <a:tcPr/>
                </a:tc>
              </a:tr>
              <a:tr h="385558">
                <a:tc>
                  <a:txBody>
                    <a:bodyPr/>
                    <a:lstStyle/>
                    <a:p>
                      <a:r>
                        <a:rPr lang="en-AU" b="1" dirty="0" smtClean="0"/>
                        <a:t>1.</a:t>
                      </a:r>
                      <a:r>
                        <a:rPr lang="en-AU" b="1" baseline="0" dirty="0" smtClean="0"/>
                        <a:t> HARI / TANGGAL</a:t>
                      </a:r>
                      <a:endParaRPr lang="en-AU" b="1" dirty="0"/>
                    </a:p>
                  </a:txBody>
                  <a:tcPr anchor="ctr">
                    <a:lnR w="12700" cap="flat" cmpd="sng" algn="ctr">
                      <a:noFill/>
                      <a:prstDash val="solid"/>
                      <a:round/>
                      <a:headEnd type="none" w="med" len="med"/>
                      <a:tailEnd type="none" w="med" len="med"/>
                    </a:lnR>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id-ID" sz="1800" b="1" kern="1200" dirty="0" smtClean="0">
                          <a:solidFill>
                            <a:schemeClr val="tx1"/>
                          </a:solidFill>
                          <a:effectLst/>
                          <a:latin typeface="+mn-lt"/>
                          <a:ea typeface="+mn-ea"/>
                          <a:cs typeface="+mn-cs"/>
                        </a:rPr>
                        <a:t>21</a:t>
                      </a:r>
                      <a:r>
                        <a:rPr lang="id-ID" sz="1800" b="1" kern="1200" baseline="0" dirty="0" smtClean="0">
                          <a:solidFill>
                            <a:schemeClr val="tx1"/>
                          </a:solidFill>
                          <a:effectLst/>
                          <a:latin typeface="+mn-lt"/>
                          <a:ea typeface="+mn-ea"/>
                          <a:cs typeface="+mn-cs"/>
                        </a:rPr>
                        <a:t> Juli </a:t>
                      </a:r>
                      <a:r>
                        <a:rPr lang="id-ID" sz="1800" b="1" kern="1200" dirty="0" smtClean="0">
                          <a:solidFill>
                            <a:schemeClr val="tx1"/>
                          </a:solidFill>
                          <a:effectLst/>
                          <a:latin typeface="+mn-lt"/>
                          <a:ea typeface="+mn-ea"/>
                          <a:cs typeface="+mn-cs"/>
                        </a:rPr>
                        <a:t>2019</a:t>
                      </a:r>
                      <a:endParaRPr lang="en-AU" b="1" dirty="0"/>
                    </a:p>
                  </a:txBody>
                  <a:tcPr anchor="ctr">
                    <a:lnL w="12700" cap="flat" cmpd="sng" algn="ctr">
                      <a:noFill/>
                      <a:prstDash val="solid"/>
                      <a:round/>
                      <a:headEnd type="none" w="med" len="med"/>
                      <a:tailEnd type="none" w="med" len="med"/>
                    </a:lnL>
                  </a:tcPr>
                </a:tc>
              </a:tr>
              <a:tr h="370136">
                <a:tc>
                  <a:txBody>
                    <a:bodyPr/>
                    <a:lstStyle/>
                    <a:p>
                      <a:r>
                        <a:rPr lang="en-AU" b="1" dirty="0" smtClean="0"/>
                        <a:t>2.</a:t>
                      </a:r>
                      <a:r>
                        <a:rPr lang="en-AU" b="1" baseline="0" dirty="0" smtClean="0"/>
                        <a:t> </a:t>
                      </a:r>
                      <a:r>
                        <a:rPr lang="id-ID" sz="1800" b="1" kern="1200" dirty="0" smtClean="0">
                          <a:solidFill>
                            <a:schemeClr val="tx1"/>
                          </a:solidFill>
                          <a:effectLst/>
                          <a:latin typeface="+mn-lt"/>
                          <a:ea typeface="+mn-ea"/>
                          <a:cs typeface="+mn-cs"/>
                        </a:rPr>
                        <a:t>WAKTU BRIEFING PAGI</a:t>
                      </a:r>
                      <a:endParaRPr lang="en-AU" b="1" dirty="0"/>
                    </a:p>
                  </a:txBody>
                  <a:tcPr anchor="ctr">
                    <a:lnR w="12700" cap="flat" cmpd="sng" algn="ctr">
                      <a:noFill/>
                      <a:prstDash val="solid"/>
                      <a:round/>
                      <a:headEnd type="none" w="med" len="med"/>
                      <a:tailEnd type="none" w="med" len="med"/>
                    </a:lnR>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id-ID" sz="1800" b="1" kern="1200" dirty="0" smtClean="0">
                          <a:solidFill>
                            <a:schemeClr val="tx1"/>
                          </a:solidFill>
                          <a:effectLst/>
                          <a:latin typeface="+mn-lt"/>
                          <a:ea typeface="+mn-ea"/>
                          <a:cs typeface="+mn-cs"/>
                        </a:rPr>
                        <a:t>07.00  s.d. 08.00 WIB</a:t>
                      </a:r>
                      <a:endParaRPr lang="en-AU" b="1" dirty="0"/>
                    </a:p>
                  </a:txBody>
                  <a:tcPr>
                    <a:lnL w="12700" cap="flat" cmpd="sng" algn="ctr">
                      <a:noFill/>
                      <a:prstDash val="solid"/>
                      <a:round/>
                      <a:headEnd type="none" w="med" len="med"/>
                      <a:tailEnd type="none" w="med" len="med"/>
                    </a:lnL>
                  </a:tcPr>
                </a:tc>
              </a:tr>
              <a:tr h="763013">
                <a:tc gridSpan="3">
                  <a:txBody>
                    <a:bodyPr/>
                    <a:lstStyle/>
                    <a:p>
                      <a:pPr algn="ctr"/>
                      <a:r>
                        <a:rPr lang="en-AU" b="1" dirty="0" smtClean="0"/>
                        <a:t>II. </a:t>
                      </a:r>
                      <a:r>
                        <a:rPr lang="id-ID" sz="1800" b="1" kern="1200" dirty="0" smtClean="0">
                          <a:solidFill>
                            <a:schemeClr val="tx1"/>
                          </a:solidFill>
                          <a:effectLst/>
                          <a:latin typeface="+mn-lt"/>
                          <a:ea typeface="+mn-ea"/>
                          <a:cs typeface="+mn-cs"/>
                        </a:rPr>
                        <a:t>SETELAH OPERASI</a:t>
                      </a:r>
                      <a:endParaRPr lang="en-AU" b="1" dirty="0"/>
                    </a:p>
                  </a:txBody>
                  <a:tcPr anchor="ctr">
                    <a:lnB w="12700" cap="flat" cmpd="sng" algn="ctr">
                      <a:solidFill>
                        <a:schemeClr val="tx1"/>
                      </a:solidFill>
                      <a:prstDash val="solid"/>
                      <a:round/>
                      <a:headEnd type="none" w="med" len="med"/>
                      <a:tailEnd type="none" w="med" len="med"/>
                    </a:lnB>
                  </a:tcPr>
                </a:tc>
                <a:tc hMerge="1">
                  <a:txBody>
                    <a:bodyPr/>
                    <a:lstStyle/>
                    <a:p>
                      <a:pPr algn="ct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ctr"/>
                      <a:endParaRPr lang="en-AU" b="1" dirty="0"/>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98410">
                <a:tc>
                  <a:txBody>
                    <a:bodyPr/>
                    <a:lstStyle/>
                    <a:p>
                      <a:pPr algn="l"/>
                      <a:r>
                        <a:rPr lang="en-AU" b="1" dirty="0" smtClean="0"/>
                        <a:t>1. </a:t>
                      </a:r>
                      <a:r>
                        <a:rPr lang="id-ID" sz="1800" b="1" kern="1200" dirty="0" smtClean="0">
                          <a:solidFill>
                            <a:schemeClr val="tx1"/>
                          </a:solidFill>
                          <a:effectLst/>
                          <a:latin typeface="+mn-lt"/>
                          <a:ea typeface="+mn-ea"/>
                          <a:cs typeface="+mn-cs"/>
                        </a:rPr>
                        <a:t>Waktu Briefing Malam</a:t>
                      </a:r>
                      <a:endParaRPr lang="en-AU" b="1"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id-ID" sz="1800" b="1" kern="1200" dirty="0" smtClean="0">
                          <a:solidFill>
                            <a:schemeClr val="tx1"/>
                          </a:solidFill>
                          <a:effectLst/>
                          <a:latin typeface="+mn-lt"/>
                          <a:ea typeface="+mn-ea"/>
                          <a:cs typeface="+mn-cs"/>
                        </a:rPr>
                        <a:t>19.00 s.d. 20.00 WIB</a:t>
                      </a:r>
                      <a:endParaRPr lang="en-AU" b="1" dirty="0"/>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370136">
                <a:tc>
                  <a:txBody>
                    <a:bodyPr/>
                    <a:lstStyle/>
                    <a:p>
                      <a:pPr algn="l"/>
                      <a:r>
                        <a:rPr lang="en-AU" b="1" dirty="0" smtClean="0"/>
                        <a:t>2. </a:t>
                      </a:r>
                      <a:r>
                        <a:rPr lang="id-ID" sz="1800" b="1" kern="1200" dirty="0" smtClean="0">
                          <a:solidFill>
                            <a:schemeClr val="tx1"/>
                          </a:solidFill>
                          <a:effectLst/>
                          <a:latin typeface="+mn-lt"/>
                          <a:ea typeface="+mn-ea"/>
                          <a:cs typeface="+mn-cs"/>
                        </a:rPr>
                        <a:t>Terbang Dari Jam</a:t>
                      </a:r>
                      <a:endParaRPr lang="en-AU" b="1"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id-ID" b="1" dirty="0" smtClean="0"/>
                        <a:t>-</a:t>
                      </a:r>
                      <a:endParaRPr lang="en-AU" b="1" dirty="0"/>
                    </a:p>
                  </a:txBody>
                  <a:tcPr anchor="ctr">
                    <a:lnL w="12700" cap="flat" cmpd="sng" algn="ctr">
                      <a:noFill/>
                      <a:prstDash val="solid"/>
                      <a:round/>
                      <a:headEnd type="none" w="med" len="med"/>
                      <a:tailEnd type="none" w="med" len="med"/>
                    </a:lnL>
                  </a:tcPr>
                </a:tc>
              </a:tr>
              <a:tr h="401816">
                <a:tc>
                  <a:txBody>
                    <a:bodyPr/>
                    <a:lstStyle/>
                    <a:p>
                      <a:pPr algn="l"/>
                      <a:r>
                        <a:rPr lang="en-AU" b="1" dirty="0" smtClean="0"/>
                        <a:t>3. </a:t>
                      </a:r>
                      <a:r>
                        <a:rPr lang="id-ID" sz="1800" b="1" kern="1200" dirty="0" smtClean="0">
                          <a:solidFill>
                            <a:schemeClr val="tx1"/>
                          </a:solidFill>
                          <a:effectLst/>
                          <a:latin typeface="+mn-lt"/>
                          <a:ea typeface="+mn-ea"/>
                          <a:cs typeface="+mn-cs"/>
                        </a:rPr>
                        <a:t>Selesai Jam</a:t>
                      </a:r>
                      <a:endParaRPr lang="en-AU" b="1" dirty="0"/>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id-ID" b="1" dirty="0" smtClean="0"/>
                        <a:t>-</a:t>
                      </a:r>
                      <a:endParaRPr lang="en-AU" b="1" dirty="0"/>
                    </a:p>
                  </a:txBody>
                  <a:tcPr anchor="ctr">
                    <a:lnL w="12700" cap="flat" cmpd="sng" algn="ctr">
                      <a:noFill/>
                      <a:prstDash val="solid"/>
                      <a:round/>
                      <a:headEnd type="none" w="med" len="med"/>
                      <a:tailEnd type="none" w="med" len="med"/>
                    </a:lnL>
                  </a:tcPr>
                </a:tc>
              </a:tr>
              <a:tr h="372585">
                <a:tc>
                  <a:txBody>
                    <a:bodyPr/>
                    <a:lstStyle/>
                    <a:p>
                      <a:pPr algn="l"/>
                      <a:r>
                        <a:rPr lang="en-AU" b="1" dirty="0" smtClean="0"/>
                        <a:t>4. </a:t>
                      </a:r>
                      <a:r>
                        <a:rPr lang="id-ID" sz="1800" b="1" kern="1200" dirty="0" smtClean="0">
                          <a:solidFill>
                            <a:schemeClr val="tx1"/>
                          </a:solidFill>
                          <a:effectLst/>
                          <a:latin typeface="+mn-lt"/>
                          <a:ea typeface="+mn-ea"/>
                          <a:cs typeface="+mn-cs"/>
                        </a:rPr>
                        <a:t>Jumlah Jam Terbang</a:t>
                      </a:r>
                      <a:endParaRPr lang="en-AU" b="1" dirty="0"/>
                    </a:p>
                  </a:txBody>
                  <a:tcPr anchor="ctr">
                    <a:lnR w="12700" cap="flat" cmpd="sng" algn="ctr">
                      <a:noFill/>
                      <a:prstDash val="solid"/>
                      <a:round/>
                      <a:headEnd type="none" w="med" len="med"/>
                      <a:tailEnd type="none" w="med" len="med"/>
                    </a:lnR>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id-ID" sz="1800" b="1" kern="1200" baseline="0" dirty="0" smtClean="0">
                          <a:solidFill>
                            <a:schemeClr val="tx1"/>
                          </a:solidFill>
                          <a:effectLst/>
                          <a:latin typeface="+mn-lt"/>
                          <a:ea typeface="+mn-ea"/>
                          <a:cs typeface="+mn-cs"/>
                        </a:rPr>
                        <a:t>-</a:t>
                      </a:r>
                      <a:endParaRPr lang="en-AU" b="1" dirty="0"/>
                    </a:p>
                  </a:txBody>
                  <a:tcPr anchor="ctr">
                    <a:lnL w="12700" cap="flat" cmpd="sng" algn="ctr">
                      <a:noFill/>
                      <a:prstDash val="solid"/>
                      <a:round/>
                      <a:headEnd type="none" w="med" len="med"/>
                      <a:tailEnd type="none" w="med" len="med"/>
                    </a:lnL>
                  </a:tcPr>
                </a:tc>
              </a:tr>
              <a:tr h="403635">
                <a:tc>
                  <a:txBody>
                    <a:bodyPr/>
                    <a:lstStyle/>
                    <a:p>
                      <a:pPr algn="l"/>
                      <a:r>
                        <a:rPr lang="en-AU" b="1" dirty="0" smtClean="0"/>
                        <a:t>5.</a:t>
                      </a:r>
                      <a:r>
                        <a:rPr lang="en-AU" b="1" baseline="0" dirty="0" smtClean="0"/>
                        <a:t> </a:t>
                      </a:r>
                      <a:r>
                        <a:rPr lang="id-ID" sz="1800" b="1" kern="1200" dirty="0" smtClean="0">
                          <a:solidFill>
                            <a:schemeClr val="tx1"/>
                          </a:solidFill>
                          <a:effectLst/>
                          <a:latin typeface="+mn-lt"/>
                          <a:ea typeface="+mn-ea"/>
                          <a:cs typeface="+mn-cs"/>
                        </a:rPr>
                        <a:t>Jumlah Air yang di Bombing</a:t>
                      </a:r>
                      <a:endParaRPr lang="en-AU" b="1" dirty="0"/>
                    </a:p>
                  </a:txBody>
                  <a:tcPr anchor="ctr">
                    <a:lnR w="12700" cap="flat" cmpd="sng" algn="ctr">
                      <a:noFill/>
                      <a:prstDash val="solid"/>
                      <a:round/>
                      <a:headEnd type="none" w="med" len="med"/>
                      <a:tailEnd type="none" w="med" len="med"/>
                    </a:lnR>
                    <a:lnB w="12700" cmpd="sng">
                      <a:noFill/>
                    </a:lnB>
                  </a:tcPr>
                </a:tc>
                <a:tc>
                  <a:txBody>
                    <a:bodyPr/>
                    <a:lstStyle/>
                    <a:p>
                      <a:pPr algn="ctr"/>
                      <a:r>
                        <a:rPr lang="en-AU" b="1" dirty="0" smtClean="0"/>
                        <a:t>:</a:t>
                      </a:r>
                      <a:endParaRPr lang="en-A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mpd="sng">
                      <a:noFill/>
                    </a:lnB>
                  </a:tcPr>
                </a:tc>
                <a:tc>
                  <a:txBody>
                    <a:bodyPr/>
                    <a:lstStyle/>
                    <a:p>
                      <a:r>
                        <a:rPr lang="id-ID" b="1" dirty="0" smtClean="0"/>
                        <a:t>-</a:t>
                      </a:r>
                      <a:endParaRPr lang="en-AU" b="1" dirty="0"/>
                    </a:p>
                  </a:txBody>
                  <a:tcPr anchor="ctr">
                    <a:lnL w="12700" cap="flat" cmpd="sng" algn="ctr">
                      <a:noFill/>
                      <a:prstDash val="solid"/>
                      <a:round/>
                      <a:headEnd type="none" w="med" len="med"/>
                      <a:tailEnd type="none" w="med" len="med"/>
                    </a:lnL>
                    <a:lnB w="12700" cmpd="sng">
                      <a:noFill/>
                    </a:lnB>
                  </a:tcPr>
                </a:tc>
              </a:tr>
              <a:tr h="647737">
                <a:tc gridSpan="3">
                  <a:txBody>
                    <a:bodyPr/>
                    <a:lstStyle/>
                    <a:p>
                      <a:pPr lvl="0"/>
                      <a:endParaRPr lang="en-US" sz="1800" b="1" kern="1200" dirty="0" smtClean="0">
                        <a:solidFill>
                          <a:schemeClr val="tx1"/>
                        </a:solidFill>
                        <a:effectLst/>
                        <a:latin typeface="+mn-lt"/>
                        <a:ea typeface="+mn-ea"/>
                        <a:cs typeface="+mn-cs"/>
                      </a:endParaRPr>
                    </a:p>
                  </a:txBody>
                  <a:tcPr anchor="ctr">
                    <a:lnT w="12700" cmpd="sng">
                      <a:noFill/>
                    </a:lnT>
                  </a:tcPr>
                </a:tc>
                <a:tc hMerge="1">
                  <a:txBody>
                    <a:bodyPr/>
                    <a:lstStyle/>
                    <a:p>
                      <a:endParaRPr lang="en-AU" dirty="0"/>
                    </a:p>
                  </a:txBody>
                  <a:tcPr anchor="ctr"/>
                </a:tc>
                <a:tc hMerge="1">
                  <a:txBody>
                    <a:bodyPr/>
                    <a:lstStyle/>
                    <a:p>
                      <a:endParaRPr lang="en-AU" dirty="0"/>
                    </a:p>
                  </a:txBody>
                  <a:tcPr anchor="ctr"/>
                </a:tc>
              </a:tr>
            </a:tbl>
          </a:graphicData>
        </a:graphic>
      </p:graphicFrame>
      <p:sp>
        <p:nvSpPr>
          <p:cNvPr id="27" name="Rectangle 26"/>
          <p:cNvSpPr/>
          <p:nvPr/>
        </p:nvSpPr>
        <p:spPr>
          <a:xfrm>
            <a:off x="419099" y="3477154"/>
            <a:ext cx="4559300" cy="2585323"/>
          </a:xfrm>
          <a:prstGeom prst="rect">
            <a:avLst/>
          </a:prstGeom>
        </p:spPr>
        <p:txBody>
          <a:bodyPr wrap="square">
            <a:spAutoFit/>
          </a:bodyPr>
          <a:lstStyle/>
          <a:p>
            <a:pPr>
              <a:spcAft>
                <a:spcPts val="0"/>
              </a:spcAft>
            </a:pPr>
            <a:r>
              <a:rPr lang="id-ID"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Basic Aircraft Performance Spec :</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Model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a:t>Bell </a:t>
            </a:r>
            <a:r>
              <a:rPr lang="id-ID" dirty="0" smtClean="0"/>
              <a:t>N214 B/N234 PH</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Lift Capacity	:  Up</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3.000 Ltr</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Cruise </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Speed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140 Knots (260Kph)</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Endurance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2,5 Hours</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Fuel</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Consumption</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  700 Liters / Hours</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Crew		</a:t>
            </a:r>
            <a:r>
              <a:rPr lang="id-ID"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 or 2 Crews</a:t>
            </a:r>
            <a:endParaRPr lang="en-AU" sz="2000" dirty="0" smtClean="0">
              <a:effectLst/>
              <a:latin typeface="Times New Roman" panose="02020603050405020304" pitchFamily="18" charset="0"/>
              <a:ea typeface="Times New Roman" panose="02020603050405020304" pitchFamily="18" charset="0"/>
            </a:endParaRPr>
          </a:p>
          <a:p>
            <a:pPr>
              <a:spcAft>
                <a:spcPts val="0"/>
              </a:spcAft>
            </a:pPr>
            <a:r>
              <a:rPr lang="id-ID"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Long Line		:  40 Meters</a:t>
            </a:r>
            <a:endParaRPr lang="en-AU" sz="2000" dirty="0" smtClean="0">
              <a:effectLst/>
              <a:latin typeface="Times New Roman" panose="02020603050405020304" pitchFamily="18" charset="0"/>
              <a:ea typeface="Times New Roman" panose="02020603050405020304" pitchFamily="18" charset="0"/>
            </a:endParaRPr>
          </a:p>
          <a:p>
            <a:r>
              <a:rPr lang="id-ID"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Maximum</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id-ID"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Altitude</a:t>
            </a:r>
            <a:r>
              <a:rPr lang="id-ID" dirty="0">
                <a:solidFill>
                  <a:srgbClr val="000000"/>
                </a:solidFill>
                <a:latin typeface="Calibri" panose="020F0502020204030204" pitchFamily="34" charset="0"/>
                <a:ea typeface="Calibri" panose="020F0502020204030204" pitchFamily="34" charset="0"/>
                <a:cs typeface="Times New Roman" panose="02020603050405020304" pitchFamily="18" charset="0"/>
              </a:rPr>
              <a:t>	:  14.000 Feet</a:t>
            </a:r>
            <a:endParaRPr lang="en-AU" dirty="0"/>
          </a:p>
        </p:txBody>
      </p:sp>
      <p:sp>
        <p:nvSpPr>
          <p:cNvPr id="5" name="Title 1"/>
          <p:cNvSpPr txBox="1">
            <a:spLocks/>
          </p:cNvSpPr>
          <p:nvPr/>
        </p:nvSpPr>
        <p:spPr>
          <a:xfrm>
            <a:off x="5301128" y="5449073"/>
            <a:ext cx="6208059" cy="891530"/>
          </a:xfrm>
          <a:prstGeom prst="rect">
            <a:avLst/>
          </a:prstGeom>
        </p:spPr>
        <p:txBody>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dirty="0" smtClean="0">
                <a:ln>
                  <a:solidFill>
                    <a:srgbClr val="FFFF00"/>
                  </a:solidFill>
                </a:ln>
                <a:solidFill>
                  <a:srgbClr val="FF0000"/>
                </a:solidFill>
              </a:rPr>
              <a:t>POSITION STAND BY</a:t>
            </a:r>
            <a:endParaRPr lang="id-ID" dirty="0">
              <a:ln>
                <a:solidFill>
                  <a:srgbClr val="FFFF00"/>
                </a:solidFill>
              </a:ln>
              <a:solidFill>
                <a:srgbClr val="FF0000"/>
              </a:solidFill>
            </a:endParaRPr>
          </a:p>
        </p:txBody>
      </p:sp>
      <p:pic>
        <p:nvPicPr>
          <p:cNvPr id="2049" name="Picture 1" descr="C:\Users\User\Downloads\WhatsApp Image 2019-07-20 at 19.29.00.jpeg"/>
          <p:cNvPicPr>
            <a:picLocks noChangeAspect="1" noChangeArrowheads="1"/>
          </p:cNvPicPr>
          <p:nvPr/>
        </p:nvPicPr>
        <p:blipFill>
          <a:blip r:embed="rId2"/>
          <a:srcRect/>
          <a:stretch>
            <a:fillRect/>
          </a:stretch>
        </p:blipFill>
        <p:spPr bwMode="auto">
          <a:xfrm>
            <a:off x="469900" y="482600"/>
            <a:ext cx="4432300" cy="3009900"/>
          </a:xfrm>
          <a:prstGeom prst="rect">
            <a:avLst/>
          </a:prstGeom>
          <a:noFill/>
        </p:spPr>
      </p:pic>
    </p:spTree>
    <p:extLst>
      <p:ext uri="{BB962C8B-B14F-4D97-AF65-F5344CB8AC3E}">
        <p14:creationId xmlns="" xmlns:p14="http://schemas.microsoft.com/office/powerpoint/2010/main" val="144835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4"/>
            <a:ext cx="9144000" cy="1000132"/>
          </a:xfrm>
          <a:prstGeom prst="rect">
            <a:avLst/>
          </a:prstGeom>
          <a:solidFill>
            <a:schemeClr val="accent3"/>
          </a:solidFill>
        </p:spPr>
        <p:txBody>
          <a:bodyPr vert="horz" lIns="91440" tIns="45720" rIns="91440" bIns="45720" rtlCol="0" anchor="ctr">
            <a:normAutofit fontScale="85000" lnSpcReduction="10000"/>
          </a:bodyPr>
          <a:lstStyle/>
          <a:p>
            <a:pPr algn="ctr">
              <a:spcBef>
                <a:spcPct val="0"/>
              </a:spcBef>
              <a:defRPr/>
            </a:pPr>
            <a:r>
              <a:rPr lang="id-ID" sz="4400" b="1" dirty="0">
                <a:latin typeface="+mj-lt"/>
                <a:ea typeface="+mj-ea"/>
                <a:cs typeface="+mj-cs"/>
              </a:rPr>
              <a:t>SATGAS PATROLI DAN PEMADAMAN DARAT</a:t>
            </a:r>
          </a:p>
        </p:txBody>
      </p:sp>
      <p:sp>
        <p:nvSpPr>
          <p:cNvPr id="5" name="Title 1"/>
          <p:cNvSpPr txBox="1">
            <a:spLocks/>
          </p:cNvSpPr>
          <p:nvPr/>
        </p:nvSpPr>
        <p:spPr>
          <a:xfrm>
            <a:off x="0" y="-24"/>
            <a:ext cx="12192000" cy="1000132"/>
          </a:xfrm>
          <a:prstGeom prst="rect">
            <a:avLst/>
          </a:prstGeom>
          <a:solidFill>
            <a:srgbClr val="FF0000"/>
          </a:solidFill>
        </p:spPr>
        <p:txBody>
          <a:bodyPr vert="horz" lIns="91440" tIns="45720" rIns="91440" bIns="45720" rtlCol="0" anchor="ctr">
            <a:normAutofit fontScale="85000" lnSpcReduction="20000"/>
          </a:bodyPr>
          <a:lstStyle/>
          <a:p>
            <a:pPr algn="ctr">
              <a:spcBef>
                <a:spcPct val="0"/>
              </a:spcBef>
              <a:defRPr/>
            </a:pPr>
            <a:r>
              <a:rPr lang="id-ID" sz="4400" b="1" dirty="0">
                <a:solidFill>
                  <a:schemeClr val="bg1"/>
                </a:solidFill>
                <a:latin typeface="+mj-lt"/>
                <a:ea typeface="+mj-ea"/>
                <a:cs typeface="+mj-cs"/>
              </a:rPr>
              <a:t>SATGAS PATROLI DAN PEMADAMAN </a:t>
            </a:r>
            <a:r>
              <a:rPr lang="id-ID" sz="4400" b="1" dirty="0" smtClean="0">
                <a:solidFill>
                  <a:schemeClr val="bg1"/>
                </a:solidFill>
                <a:latin typeface="+mj-lt"/>
                <a:ea typeface="+mj-ea"/>
                <a:cs typeface="+mj-cs"/>
              </a:rPr>
              <a:t>DARAT </a:t>
            </a:r>
          </a:p>
          <a:p>
            <a:pPr algn="ctr">
              <a:spcBef>
                <a:spcPct val="0"/>
              </a:spcBef>
              <a:defRPr/>
            </a:pPr>
            <a:r>
              <a:rPr lang="id-ID" sz="4400" b="1" dirty="0" smtClean="0">
                <a:solidFill>
                  <a:schemeClr val="bg1"/>
                </a:solidFill>
                <a:latin typeface="+mj-lt"/>
                <a:ea typeface="+mj-ea"/>
                <a:cs typeface="+mj-cs"/>
              </a:rPr>
              <a:t>BPBD SE-KALIMANTAN BARAT</a:t>
            </a:r>
            <a:endParaRPr lang="id-ID" sz="4400" b="1" dirty="0">
              <a:solidFill>
                <a:schemeClr val="bg1"/>
              </a:solidFill>
              <a:latin typeface="+mj-lt"/>
              <a:ea typeface="+mj-ea"/>
              <a:cs typeface="+mj-cs"/>
            </a:endParaRPr>
          </a:p>
        </p:txBody>
      </p:sp>
      <p:sp>
        <p:nvSpPr>
          <p:cNvPr id="6" name="Rectangle 5"/>
          <p:cNvSpPr/>
          <p:nvPr/>
        </p:nvSpPr>
        <p:spPr>
          <a:xfrm>
            <a:off x="1435100" y="3244334"/>
            <a:ext cx="9794068" cy="707886"/>
          </a:xfrm>
          <a:prstGeom prst="rect">
            <a:avLst/>
          </a:prstGeom>
        </p:spPr>
        <p:txBody>
          <a:bodyPr wrap="square">
            <a:spAutoFit/>
          </a:bodyPr>
          <a:lstStyle/>
          <a:p>
            <a:pPr lvl="0" algn="ctr">
              <a:spcBef>
                <a:spcPct val="0"/>
              </a:spcBef>
              <a:defRPr/>
            </a:pPr>
            <a:r>
              <a:rPr lang="id-ID" sz="4000" b="1" dirty="0" smtClean="0"/>
              <a:t>BELUM ADA LAPORAN MASUK</a:t>
            </a:r>
            <a:endParaRPr lang="id-ID" sz="4000" b="1" dirty="0"/>
          </a:p>
        </p:txBody>
      </p:sp>
    </p:spTree>
    <p:extLst>
      <p:ext uri="{BB962C8B-B14F-4D97-AF65-F5344CB8AC3E}">
        <p14:creationId xmlns="" xmlns:p14="http://schemas.microsoft.com/office/powerpoint/2010/main" val="3040103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6479" y="188532"/>
            <a:ext cx="11914494" cy="1386268"/>
          </a:xfrm>
          <a:solidFill>
            <a:srgbClr val="FF0000"/>
          </a:solidFill>
        </p:spPr>
        <p:txBody>
          <a:bodyPr>
            <a:normAutofit fontScale="90000"/>
          </a:bodyPr>
          <a:lstStyle/>
          <a:p>
            <a:r>
              <a:rPr lang="en-US" sz="5400" dirty="0">
                <a:solidFill>
                  <a:schemeClr val="bg1"/>
                </a:solidFill>
              </a:rPr>
              <a:t>SATGAS PATROLI DAN PEMADAMANAN DARAT TNI </a:t>
            </a:r>
            <a:r>
              <a:rPr lang="id-ID" sz="5400" dirty="0" smtClean="0">
                <a:solidFill>
                  <a:schemeClr val="bg1"/>
                </a:solidFill>
              </a:rPr>
              <a:t>/ POLRI</a:t>
            </a:r>
            <a:endParaRPr lang="id-ID" sz="5400" dirty="0">
              <a:solidFill>
                <a:schemeClr val="bg1"/>
              </a:solidFill>
            </a:endParaRPr>
          </a:p>
        </p:txBody>
      </p:sp>
      <p:pic>
        <p:nvPicPr>
          <p:cNvPr id="1026" name="Picture 2"/>
          <p:cNvPicPr>
            <a:picLocks noChangeAspect="1" noChangeArrowheads="1"/>
          </p:cNvPicPr>
          <p:nvPr/>
        </p:nvPicPr>
        <p:blipFill>
          <a:blip r:embed="rId2"/>
          <a:srcRect/>
          <a:stretch>
            <a:fillRect/>
          </a:stretch>
        </p:blipFill>
        <p:spPr bwMode="auto">
          <a:xfrm>
            <a:off x="850900" y="1647824"/>
            <a:ext cx="10337800" cy="5057776"/>
          </a:xfrm>
          <a:prstGeom prst="rect">
            <a:avLst/>
          </a:prstGeom>
          <a:noFill/>
          <a:ln w="9525">
            <a:noFill/>
            <a:miter lim="800000"/>
            <a:headEnd/>
            <a:tailEnd/>
          </a:ln>
          <a:effectLst/>
        </p:spPr>
      </p:pic>
    </p:spTree>
    <p:extLst>
      <p:ext uri="{BB962C8B-B14F-4D97-AF65-F5344CB8AC3E}">
        <p14:creationId xmlns="" xmlns:p14="http://schemas.microsoft.com/office/powerpoint/2010/main" val="636517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00_0028free">
  <a:themeElements>
    <a:clrScheme name="orange, green, red, blue">
      <a:dk1>
        <a:sysClr val="windowText" lastClr="000000"/>
      </a:dk1>
      <a:lt1>
        <a:sysClr val="window" lastClr="FFFFFF"/>
      </a:lt1>
      <a:dk2>
        <a:srgbClr val="4F271C"/>
      </a:dk2>
      <a:lt2>
        <a:srgbClr val="E7DEC9"/>
      </a:lt2>
      <a:accent1>
        <a:srgbClr val="FEB80A"/>
      </a:accent1>
      <a:accent2>
        <a:srgbClr val="84AA33"/>
      </a:accent2>
      <a:accent3>
        <a:srgbClr val="C32D2E"/>
      </a:accent3>
      <a:accent4>
        <a:srgbClr val="3891A7"/>
      </a:accent4>
      <a:accent5>
        <a:srgbClr val="964305"/>
      </a:accent5>
      <a:accent6>
        <a:srgbClr val="475A8D"/>
      </a:accent6>
      <a:hlink>
        <a:srgbClr val="AA8A14"/>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6182</TotalTime>
  <Words>797</Words>
  <Application>Microsoft Office PowerPoint</Application>
  <PresentationFormat>Custom</PresentationFormat>
  <Paragraphs>459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00_0028free</vt:lpstr>
      <vt:lpstr>Slide 1</vt:lpstr>
      <vt:lpstr>SATGAS OPERASI UDARA</vt:lpstr>
      <vt:lpstr>Slide 3</vt:lpstr>
      <vt:lpstr>Slide 4</vt:lpstr>
      <vt:lpstr>Slide 5</vt:lpstr>
      <vt:lpstr>Slide 6</vt:lpstr>
      <vt:lpstr>Slide 7</vt:lpstr>
      <vt:lpstr>Slide 8</vt:lpstr>
      <vt:lpstr>SATGAS PATROLI DAN PEMADAMANAN DARAT TNI / POLRI</vt:lpstr>
      <vt:lpstr>SATGAS PATROLI DAN PEMADAMAN DARAT MANGGALA AGNI</vt:lpstr>
      <vt:lpstr>SATGAS GAKKUM KARHUTLA</vt:lpstr>
      <vt:lpstr>Slide 12</vt:lpstr>
      <vt:lpstr>Slide 13</vt:lpstr>
      <vt:lpstr>PENDAPAT TEKNIS BMKG</vt:lpstr>
      <vt:lpstr>PENDAPAT TEKNIS BMKG</vt:lpstr>
      <vt:lpstr>PENDAPAT TEKNIS BMKG</vt:lpstr>
      <vt:lpstr>HASIL BRIEFING PAGI (Pukul 07.00) 21 Juli 2019</vt:lpstr>
      <vt:lpstr>DOKUMENTASI HASIL BRIEFING PAGI (Pukul 07.00) 21 Juli 2019</vt:lpstr>
      <vt:lpstr>DOKUMENTASI HASIL BRIEFING MALAM (Pukul 19.00) 21 Juli 2019</vt:lpstr>
      <vt:lpstr>HASIL BRIEFING MALAM (Pukul 19.00) 21 Juli 2019</vt:lpstr>
      <vt:lpstr>SATGAS SOSIALISASI </vt:lpstr>
      <vt:lpstr>SATGAS DOA MINTA TURUN HUJAN</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Operator</dc:creator>
  <cp:lastModifiedBy>amoi</cp:lastModifiedBy>
  <cp:revision>667</cp:revision>
  <dcterms:created xsi:type="dcterms:W3CDTF">2017-08-04T00:43:41Z</dcterms:created>
  <dcterms:modified xsi:type="dcterms:W3CDTF">2019-07-21T15:18:54Z</dcterms:modified>
</cp:coreProperties>
</file>